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72" r:id="rId3"/>
    <p:sldId id="258" r:id="rId4"/>
    <p:sldId id="275" r:id="rId5"/>
    <p:sldId id="273" r:id="rId6"/>
    <p:sldId id="261" r:id="rId7"/>
    <p:sldId id="262" r:id="rId8"/>
    <p:sldId id="276" r:id="rId9"/>
    <p:sldId id="271" r:id="rId10"/>
    <p:sldId id="277" r:id="rId11"/>
    <p:sldId id="278" r:id="rId12"/>
    <p:sldId id="259" r:id="rId1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C02D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>
            <a:off x="0" y="5565304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8335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GB0760101-IMG1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22675" r="243" b="20763"/>
          <a:stretch/>
        </p:blipFill>
        <p:spPr bwMode="auto">
          <a:xfrm>
            <a:off x="0" y="1833561"/>
            <a:ext cx="9144000" cy="394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7" name="Freeform 12"/>
          <p:cNvSpPr>
            <a:spLocks/>
          </p:cNvSpPr>
          <p:nvPr userDrawn="1"/>
        </p:nvSpPr>
        <p:spPr bwMode="auto">
          <a:xfrm>
            <a:off x="7138987" y="5132387"/>
            <a:ext cx="1471613" cy="735013"/>
          </a:xfrm>
          <a:custGeom>
            <a:avLst/>
            <a:gdLst>
              <a:gd name="T0" fmla="*/ 0 w 1471937"/>
              <a:gd name="T1" fmla="*/ 735340 h 735340"/>
              <a:gd name="T2" fmla="*/ 1471937 w 1471937"/>
              <a:gd name="T3" fmla="*/ 735340 h 735340"/>
              <a:gd name="T4" fmla="*/ 735518 w 1471937"/>
              <a:gd name="T5" fmla="*/ 0 h 735340"/>
              <a:gd name="T6" fmla="*/ 0 w 1471937"/>
              <a:gd name="T7" fmla="*/ 73534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0" y="735340"/>
                </a:moveTo>
                <a:lnTo>
                  <a:pt x="1471937" y="735340"/>
                </a:lnTo>
                <a:lnTo>
                  <a:pt x="735518" y="0"/>
                </a:lnTo>
                <a:lnTo>
                  <a:pt x="0" y="73534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6629400" cy="5334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43000"/>
            <a:ext cx="6629400" cy="381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sp>
        <p:nvSpPr>
          <p:cNvPr id="30" name="Rectangle 2"/>
          <p:cNvSpPr>
            <a:spLocks noChangeArrowheads="1"/>
          </p:cNvSpPr>
          <p:nvPr userDrawn="1"/>
        </p:nvSpPr>
        <p:spPr bwMode="auto">
          <a:xfrm>
            <a:off x="0" y="1833561"/>
            <a:ext cx="9144000" cy="452439"/>
          </a:xfrm>
          <a:prstGeom prst="rect">
            <a:avLst/>
          </a:prstGeom>
          <a:solidFill>
            <a:schemeClr val="accent3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GB0760101-IMG0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56754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9" name="Picture 5" descr="GB0760101-IMG0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6754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0" name="Picture 6" descr="GB0760101-IMG0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1567542"/>
            <a:ext cx="5413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1" name="Picture 7" descr="GB0760101-IMG0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2" y="1567542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Freeform 16"/>
          <p:cNvSpPr>
            <a:spLocks/>
          </p:cNvSpPr>
          <p:nvPr userDrawn="1"/>
        </p:nvSpPr>
        <p:spPr bwMode="auto">
          <a:xfrm>
            <a:off x="0" y="5782800"/>
            <a:ext cx="4953000" cy="379412"/>
          </a:xfrm>
          <a:custGeom>
            <a:avLst/>
            <a:gdLst>
              <a:gd name="T0" fmla="*/ 4953116 w 4953116"/>
              <a:gd name="T1" fmla="*/ 0 h 379293"/>
              <a:gd name="T2" fmla="*/ 0 w 4953116"/>
              <a:gd name="T3" fmla="*/ 0 h 379293"/>
              <a:gd name="T4" fmla="*/ 0 w 4953116"/>
              <a:gd name="T5" fmla="*/ 379293 h 379293"/>
              <a:gd name="T6" fmla="*/ 4573823 w 4953116"/>
              <a:gd name="T7" fmla="*/ 379293 h 379293"/>
              <a:gd name="T8" fmla="*/ 4953116 w 4953116"/>
              <a:gd name="T9" fmla="*/ 0 h 379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3116" h="379293">
                <a:moveTo>
                  <a:pt x="4953116" y="0"/>
                </a:moveTo>
                <a:lnTo>
                  <a:pt x="0" y="0"/>
                </a:lnTo>
                <a:lnTo>
                  <a:pt x="0" y="379293"/>
                </a:lnTo>
                <a:lnTo>
                  <a:pt x="4573823" y="379293"/>
                </a:lnTo>
                <a:lnTo>
                  <a:pt x="49531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 flipV="1">
            <a:off x="0" y="0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0" name="Rectangle 2"/>
          <p:cNvSpPr>
            <a:spLocks noChangeArrowheads="1"/>
          </p:cNvSpPr>
          <p:nvPr userDrawn="1"/>
        </p:nvSpPr>
        <p:spPr bwMode="auto">
          <a:xfrm>
            <a:off x="0" y="1833561"/>
            <a:ext cx="9144000" cy="5024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6172200" cy="533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page 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4343400" cy="4267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2057400"/>
            <a:ext cx="3124200" cy="426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143000"/>
            <a:ext cx="61722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>
            <a:off x="0" y="5565304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4" name="Rectangle 2"/>
          <p:cNvSpPr>
            <a:spLocks noChangeArrowheads="1"/>
          </p:cNvSpPr>
          <p:nvPr userDrawn="1"/>
        </p:nvSpPr>
        <p:spPr bwMode="auto">
          <a:xfrm>
            <a:off x="0" y="-1"/>
            <a:ext cx="9144000" cy="1833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6172200" cy="5334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 page 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143000"/>
            <a:ext cx="61722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3733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B0760101-IMG0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12" b="51501"/>
          <a:stretch/>
        </p:blipFill>
        <p:spPr bwMode="auto">
          <a:xfrm>
            <a:off x="0" y="5565304"/>
            <a:ext cx="9144000" cy="12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-1"/>
            <a:ext cx="9144000" cy="1833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172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with text and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8001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93500" y="712096"/>
            <a:ext cx="5767659" cy="5334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</a:p>
        </p:txBody>
      </p:sp>
      <p:sp>
        <p:nvSpPr>
          <p:cNvPr id="8" name="Oval 7"/>
          <p:cNvSpPr/>
          <p:nvPr/>
        </p:nvSpPr>
        <p:spPr>
          <a:xfrm>
            <a:off x="6654418" y="3336504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5930" y="3129566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95955" y="3448549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75980" y="2743200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8860" y="1524000"/>
            <a:ext cx="2770340" cy="685800"/>
          </a:xfrm>
          <a:prstGeom prst="rect">
            <a:avLst/>
          </a:prstGeom>
          <a:solidFill>
            <a:srgbClr val="FC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0" b="5844"/>
          <a:stretch/>
        </p:blipFill>
        <p:spPr>
          <a:xfrm>
            <a:off x="-4394" y="1775604"/>
            <a:ext cx="9144000" cy="4015596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>
            <a:off x="6856291" y="5029200"/>
            <a:ext cx="1585655" cy="99060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53459" y="433920"/>
            <a:ext cx="2391318" cy="1318075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 </a:t>
            </a:r>
            <a:r>
              <a:rPr lang="en-US" dirty="0"/>
              <a:t>Osceola County School Advisory Committee Presentation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14, 2019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775604"/>
            <a:ext cx="914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" name="Rectangle 1023"/>
          <p:cNvSpPr/>
          <p:nvPr/>
        </p:nvSpPr>
        <p:spPr>
          <a:xfrm>
            <a:off x="0" y="6172200"/>
            <a:ext cx="913816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>
            <a:off x="5029200" y="5791200"/>
            <a:ext cx="410896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2589470">
            <a:off x="4692658" y="5896567"/>
            <a:ext cx="442023" cy="54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48" y="5427489"/>
            <a:ext cx="965540" cy="960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b="584"/>
          <a:stretch/>
        </p:blipFill>
        <p:spPr>
          <a:xfrm>
            <a:off x="1676400" y="5727639"/>
            <a:ext cx="28956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8" y="5727639"/>
            <a:ext cx="1716030" cy="561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7162800" y="1752600"/>
            <a:ext cx="1473200" cy="735012"/>
          </a:xfrm>
          <a:custGeom>
            <a:avLst/>
            <a:gdLst>
              <a:gd name="T0" fmla="*/ 1471937 w 1471937"/>
              <a:gd name="T1" fmla="*/ 0 h 735340"/>
              <a:gd name="T2" fmla="*/ 0 w 1471937"/>
              <a:gd name="T3" fmla="*/ 0 h 735340"/>
              <a:gd name="T4" fmla="*/ 735518 w 1471937"/>
              <a:gd name="T5" fmla="*/ 735340 h 735340"/>
              <a:gd name="T6" fmla="*/ 1471937 w 1471937"/>
              <a:gd name="T7" fmla="*/ 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1471937" y="0"/>
                </a:moveTo>
                <a:lnTo>
                  <a:pt x="0" y="0"/>
                </a:lnTo>
                <a:lnTo>
                  <a:pt x="735518" y="735340"/>
                </a:lnTo>
                <a:lnTo>
                  <a:pt x="1471937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05561"/>
            <a:ext cx="9144000" cy="452439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77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457201"/>
            <a:ext cx="8991600" cy="1066799"/>
          </a:xfrm>
        </p:spPr>
        <p:txBody>
          <a:bodyPr/>
          <a:lstStyle/>
          <a:p>
            <a:pPr algn="ctr"/>
            <a:r>
              <a:rPr lang="en-US" dirty="0"/>
              <a:t>Osceola District Schools Support</a:t>
            </a:r>
            <a:br>
              <a:rPr lang="en-US" dirty="0"/>
            </a:br>
            <a:r>
              <a:rPr lang="en-US" dirty="0"/>
              <a:t>Good Mental Health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855775"/>
            <a:ext cx="8839200" cy="4697425"/>
          </a:xfrm>
        </p:spPr>
        <p:txBody>
          <a:bodyPr>
            <a:no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3 million dollar federal grant which provides intensive services to families in need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Agreements with 15 mental health agencies to provide in school counseling services to students who meet criteria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one point referral system – referrals are made by parents or schools (with signed parent permission) and referred to the agency which can best meet the particular need</a:t>
            </a:r>
          </a:p>
        </p:txBody>
      </p:sp>
    </p:spTree>
    <p:extLst>
      <p:ext uri="{BB962C8B-B14F-4D97-AF65-F5344CB8AC3E}">
        <p14:creationId xmlns:p14="http://schemas.microsoft.com/office/powerpoint/2010/main" val="146021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7162800" y="1752600"/>
            <a:ext cx="1473200" cy="735012"/>
          </a:xfrm>
          <a:custGeom>
            <a:avLst/>
            <a:gdLst>
              <a:gd name="T0" fmla="*/ 1471937 w 1471937"/>
              <a:gd name="T1" fmla="*/ 0 h 735340"/>
              <a:gd name="T2" fmla="*/ 0 w 1471937"/>
              <a:gd name="T3" fmla="*/ 0 h 735340"/>
              <a:gd name="T4" fmla="*/ 735518 w 1471937"/>
              <a:gd name="T5" fmla="*/ 735340 h 735340"/>
              <a:gd name="T6" fmla="*/ 1471937 w 1471937"/>
              <a:gd name="T7" fmla="*/ 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1471937" y="0"/>
                </a:moveTo>
                <a:lnTo>
                  <a:pt x="0" y="0"/>
                </a:lnTo>
                <a:lnTo>
                  <a:pt x="735518" y="735340"/>
                </a:lnTo>
                <a:lnTo>
                  <a:pt x="1471937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05561"/>
            <a:ext cx="9144000" cy="452439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77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457201"/>
            <a:ext cx="8991600" cy="1066799"/>
          </a:xfrm>
        </p:spPr>
        <p:txBody>
          <a:bodyPr/>
          <a:lstStyle/>
          <a:p>
            <a:pPr algn="ctr"/>
            <a:r>
              <a:rPr lang="en-US" dirty="0"/>
              <a:t>Osceola District Schools Support</a:t>
            </a:r>
            <a:br>
              <a:rPr lang="en-US" dirty="0"/>
            </a:br>
            <a:r>
              <a:rPr lang="en-US" dirty="0"/>
              <a:t>Good Mental Health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855775"/>
            <a:ext cx="8839200" cy="4697425"/>
          </a:xfrm>
        </p:spPr>
        <p:txBody>
          <a:bodyPr>
            <a:noAutofit/>
          </a:bodyPr>
          <a:lstStyle/>
          <a:p>
            <a:pPr marL="914400" lvl="2" indent="0"/>
            <a:r>
              <a:rPr lang="en-US" sz="2800" i="1" dirty="0">
                <a:solidFill>
                  <a:schemeClr val="tx1"/>
                </a:solidFill>
              </a:rPr>
              <a:t>“If we don’t speak up for kids, </a:t>
            </a:r>
          </a:p>
          <a:p>
            <a:pPr marL="914400" lvl="2" indent="0"/>
            <a:r>
              <a:rPr lang="en-US" sz="2800" i="1" dirty="0">
                <a:solidFill>
                  <a:schemeClr val="tx1"/>
                </a:solidFill>
              </a:rPr>
              <a:t>How can we expect kids to </a:t>
            </a:r>
          </a:p>
          <a:p>
            <a:pPr marL="914400" lvl="2" indent="0"/>
            <a:r>
              <a:rPr lang="en-US" sz="2800" i="1" dirty="0">
                <a:solidFill>
                  <a:schemeClr val="tx1"/>
                </a:solidFill>
              </a:rPr>
              <a:t>s</a:t>
            </a:r>
            <a:r>
              <a:rPr lang="en-US" sz="2800" i="1">
                <a:solidFill>
                  <a:schemeClr val="tx1"/>
                </a:solidFill>
              </a:rPr>
              <a:t>peak </a:t>
            </a:r>
            <a:r>
              <a:rPr lang="en-US" sz="2800" i="1" dirty="0">
                <a:solidFill>
                  <a:schemeClr val="tx1"/>
                </a:solidFill>
              </a:rPr>
              <a:t>up for themselves?”</a:t>
            </a:r>
          </a:p>
          <a:p>
            <a:pPr marL="914400" lvl="2" indent="0"/>
            <a:endParaRPr lang="en-US" sz="2800" dirty="0">
              <a:solidFill>
                <a:schemeClr val="tx1"/>
              </a:solidFill>
            </a:endParaRPr>
          </a:p>
          <a:p>
            <a:pPr marL="914400" lvl="2" indent="0"/>
            <a:r>
              <a:rPr lang="en-US" sz="2800" dirty="0">
                <a:solidFill>
                  <a:schemeClr val="tx1"/>
                </a:solidFill>
              </a:rPr>
              <a:t>		</a:t>
            </a:r>
            <a:r>
              <a:rPr lang="en-US" sz="2800" i="1" dirty="0">
                <a:solidFill>
                  <a:schemeClr val="tx1"/>
                </a:solidFill>
              </a:rPr>
              <a:t>“A child’s mental health is just as</a:t>
            </a:r>
          </a:p>
          <a:p>
            <a:pPr marL="914400" lvl="2" indent="0"/>
            <a:r>
              <a:rPr lang="en-US" sz="2800" i="1" dirty="0">
                <a:solidFill>
                  <a:schemeClr val="tx1"/>
                </a:solidFill>
              </a:rPr>
              <a:t>		important as their physical health</a:t>
            </a:r>
          </a:p>
          <a:p>
            <a:pPr marL="914400" lvl="2" indent="0"/>
            <a:r>
              <a:rPr lang="en-US" sz="2800" i="1" dirty="0">
                <a:solidFill>
                  <a:schemeClr val="tx1"/>
                </a:solidFill>
              </a:rPr>
              <a:t>		and deserves the same quality of </a:t>
            </a:r>
          </a:p>
          <a:p>
            <a:pPr marL="914400" lvl="2" indent="0"/>
            <a:r>
              <a:rPr lang="en-US" sz="2800" i="1" dirty="0">
                <a:solidFill>
                  <a:schemeClr val="tx1"/>
                </a:solidFill>
              </a:rPr>
              <a:t>		support.     H. Middleton</a:t>
            </a:r>
          </a:p>
        </p:txBody>
      </p:sp>
    </p:spTree>
    <p:extLst>
      <p:ext uri="{BB962C8B-B14F-4D97-AF65-F5344CB8AC3E}">
        <p14:creationId xmlns:p14="http://schemas.microsoft.com/office/powerpoint/2010/main" val="58388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654418" y="3336504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5930" y="3129566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95955" y="3448549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75980" y="2743200"/>
            <a:ext cx="381000" cy="38636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8860" y="1524000"/>
            <a:ext cx="2770340" cy="685800"/>
          </a:xfrm>
          <a:prstGeom prst="rect">
            <a:avLst/>
          </a:prstGeom>
          <a:solidFill>
            <a:srgbClr val="FC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42" y="425464"/>
            <a:ext cx="1074916" cy="1069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0749"/>
            <a:ext cx="2531370" cy="828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b="584"/>
          <a:stretch/>
        </p:blipFill>
        <p:spPr>
          <a:xfrm>
            <a:off x="2532964" y="591275"/>
            <a:ext cx="4757057" cy="876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34443"/>
            <a:ext cx="9144000" cy="5023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3942" y="3641732"/>
            <a:ext cx="5931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latin typeface="Arial Black" panose="020B0A04020102020204" pitchFamily="34" charset="0"/>
              </a:rPr>
              <a:t>Comments </a:t>
            </a:r>
            <a:r>
              <a:rPr lang="en-US" sz="3200" dirty="0">
                <a:latin typeface="Arial Black" panose="020B0A04020102020204" pitchFamily="34" charset="0"/>
              </a:rPr>
              <a:t>and Questions</a:t>
            </a:r>
          </a:p>
        </p:txBody>
      </p:sp>
    </p:spTree>
    <p:extLst>
      <p:ext uri="{BB962C8B-B14F-4D97-AF65-F5344CB8AC3E}">
        <p14:creationId xmlns:p14="http://schemas.microsoft.com/office/powerpoint/2010/main" val="310158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 Social Emotional Supports Look Like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6274" y="2252008"/>
            <a:ext cx="7934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Social Emotional Learning teaches</a:t>
            </a:r>
          </a:p>
          <a:p>
            <a:endParaRPr lang="en-US" sz="3600" i="1" dirty="0"/>
          </a:p>
          <a:p>
            <a:r>
              <a:rPr lang="en-US" sz="3600" dirty="0"/>
              <a:t>Self Management</a:t>
            </a:r>
          </a:p>
          <a:p>
            <a:r>
              <a:rPr lang="en-US" sz="3600" dirty="0"/>
              <a:t>Self Awareness</a:t>
            </a:r>
          </a:p>
          <a:p>
            <a:r>
              <a:rPr lang="en-US" sz="3600" dirty="0"/>
              <a:t>Relationship Skills</a:t>
            </a:r>
          </a:p>
          <a:p>
            <a:r>
              <a:rPr lang="en-US" sz="3600" dirty="0"/>
              <a:t>Responsible Decision Making</a:t>
            </a:r>
          </a:p>
          <a:p>
            <a:r>
              <a:rPr lang="en-US" sz="3600" dirty="0"/>
              <a:t>Social Awareness</a:t>
            </a:r>
          </a:p>
        </p:txBody>
      </p:sp>
    </p:spTree>
    <p:extLst>
      <p:ext uri="{BB962C8B-B14F-4D97-AF65-F5344CB8AC3E}">
        <p14:creationId xmlns:p14="http://schemas.microsoft.com/office/powerpoint/2010/main" val="380395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7162800" y="1752600"/>
            <a:ext cx="1473200" cy="735012"/>
          </a:xfrm>
          <a:custGeom>
            <a:avLst/>
            <a:gdLst>
              <a:gd name="T0" fmla="*/ 1471937 w 1471937"/>
              <a:gd name="T1" fmla="*/ 0 h 735340"/>
              <a:gd name="T2" fmla="*/ 0 w 1471937"/>
              <a:gd name="T3" fmla="*/ 0 h 735340"/>
              <a:gd name="T4" fmla="*/ 735518 w 1471937"/>
              <a:gd name="T5" fmla="*/ 735340 h 735340"/>
              <a:gd name="T6" fmla="*/ 1471937 w 1471937"/>
              <a:gd name="T7" fmla="*/ 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1471937" y="0"/>
                </a:moveTo>
                <a:lnTo>
                  <a:pt x="0" y="0"/>
                </a:lnTo>
                <a:lnTo>
                  <a:pt x="735518" y="735340"/>
                </a:lnTo>
                <a:lnTo>
                  <a:pt x="1471937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05561"/>
            <a:ext cx="9144000" cy="452439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77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" y="855767"/>
            <a:ext cx="9144000" cy="1008492"/>
          </a:xfrm>
        </p:spPr>
        <p:txBody>
          <a:bodyPr/>
          <a:lstStyle/>
          <a:p>
            <a:pPr algn="ctr"/>
            <a:r>
              <a:rPr lang="en-US" sz="3200" dirty="0"/>
              <a:t>How are we supporting </a:t>
            </a:r>
            <a:br>
              <a:rPr lang="en-US" sz="3200" dirty="0"/>
            </a:br>
            <a:r>
              <a:rPr lang="en-US" sz="3200" dirty="0"/>
              <a:t>Social And Emotional Learning?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idx="1"/>
          </p:nvPr>
        </p:nvSpPr>
        <p:spPr>
          <a:xfrm>
            <a:off x="228600" y="2487612"/>
            <a:ext cx="8686800" cy="42179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Positive Behavior Intervention Supports (PBIS) is active in 75% of our district traditional schools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Integrates effective strategies and programs to create a Multi-Tiered System of Support (MTSS) for behavior using data to determine the effectiveness of techniques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Behavior Interventions and  Support (PBIS)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8153400" cy="4267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Expectations displayed in various places at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Students know 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Positive strategies for students who meet 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Behavior reinforcements for students who struggle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2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Schools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2743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Elementary</a:t>
            </a:r>
          </a:p>
          <a:p>
            <a:r>
              <a:rPr lang="en-US" dirty="0">
                <a:solidFill>
                  <a:schemeClr val="tx1"/>
                </a:solidFill>
              </a:rPr>
              <a:t>Boggy Creek</a:t>
            </a:r>
          </a:p>
          <a:p>
            <a:r>
              <a:rPr lang="en-US" dirty="0">
                <a:solidFill>
                  <a:schemeClr val="tx1"/>
                </a:solidFill>
              </a:rPr>
              <a:t>Central avenue</a:t>
            </a:r>
          </a:p>
          <a:p>
            <a:r>
              <a:rPr lang="en-US" dirty="0">
                <a:solidFill>
                  <a:schemeClr val="tx1"/>
                </a:solidFill>
              </a:rPr>
              <a:t>Chestnut</a:t>
            </a:r>
          </a:p>
          <a:p>
            <a:r>
              <a:rPr lang="en-US" dirty="0">
                <a:solidFill>
                  <a:schemeClr val="tx1"/>
                </a:solidFill>
              </a:rPr>
              <a:t>Cypress</a:t>
            </a:r>
          </a:p>
          <a:p>
            <a:r>
              <a:rPr lang="en-US" dirty="0">
                <a:solidFill>
                  <a:schemeClr val="tx1"/>
                </a:solidFill>
              </a:rPr>
              <a:t>Deerwood</a:t>
            </a:r>
          </a:p>
          <a:p>
            <a:r>
              <a:rPr lang="en-US" dirty="0">
                <a:solidFill>
                  <a:schemeClr val="tx1"/>
                </a:solidFill>
              </a:rPr>
              <a:t>Eastlake</a:t>
            </a:r>
          </a:p>
          <a:p>
            <a:r>
              <a:rPr lang="en-US" dirty="0">
                <a:solidFill>
                  <a:schemeClr val="tx1"/>
                </a:solidFill>
              </a:rPr>
              <a:t>Flora Ridge</a:t>
            </a:r>
          </a:p>
          <a:p>
            <a:r>
              <a:rPr lang="en-US" dirty="0">
                <a:solidFill>
                  <a:schemeClr val="tx1"/>
                </a:solidFill>
              </a:rPr>
              <a:t>Hickory Tree</a:t>
            </a:r>
          </a:p>
          <a:p>
            <a:r>
              <a:rPr lang="en-US" dirty="0">
                <a:solidFill>
                  <a:schemeClr val="tx1"/>
                </a:solidFill>
              </a:rPr>
              <a:t>Highlands</a:t>
            </a:r>
          </a:p>
          <a:p>
            <a:r>
              <a:rPr lang="en-US" dirty="0">
                <a:solidFill>
                  <a:schemeClr val="tx1"/>
                </a:solidFill>
              </a:rPr>
              <a:t>Lakeview</a:t>
            </a:r>
          </a:p>
          <a:p>
            <a:r>
              <a:rPr lang="en-US" dirty="0">
                <a:solidFill>
                  <a:schemeClr val="tx1"/>
                </a:solidFill>
              </a:rPr>
              <a:t>Michigan Avenue</a:t>
            </a:r>
          </a:p>
          <a:p>
            <a:r>
              <a:rPr lang="en-US" dirty="0">
                <a:solidFill>
                  <a:schemeClr val="tx1"/>
                </a:solidFill>
              </a:rPr>
              <a:t>Mill Creek</a:t>
            </a:r>
          </a:p>
          <a:p>
            <a:r>
              <a:rPr lang="en-US" dirty="0">
                <a:solidFill>
                  <a:schemeClr val="tx1"/>
                </a:solidFill>
              </a:rPr>
              <a:t>Neptune Elementary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57600" y="2057400"/>
            <a:ext cx="2743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Partin</a:t>
            </a:r>
            <a:r>
              <a:rPr lang="en-US" dirty="0">
                <a:solidFill>
                  <a:schemeClr val="tx1"/>
                </a:solidFill>
              </a:rPr>
              <a:t> Settlement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Pleasant Hill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Poinciana Academy of Fine Arts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Sunrise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Thacker Avenue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Ventura</a:t>
            </a:r>
          </a:p>
          <a:p>
            <a:pPr fontAlgn="auto">
              <a:spcAft>
                <a:spcPts val="0"/>
              </a:spcAft>
            </a:pPr>
            <a:r>
              <a:rPr lang="en-US" i="1" dirty="0">
                <a:solidFill>
                  <a:schemeClr val="tx1"/>
                </a:solidFill>
              </a:rPr>
              <a:t>Middle</a:t>
            </a:r>
          </a:p>
          <a:p>
            <a:pPr fontAlgn="auto"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Denn</a:t>
            </a:r>
            <a:r>
              <a:rPr lang="en-US" dirty="0">
                <a:solidFill>
                  <a:schemeClr val="tx1"/>
                </a:solidFill>
              </a:rPr>
              <a:t> John Middle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Discovery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Harmony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Horizon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Kissimmee</a:t>
            </a:r>
          </a:p>
          <a:p>
            <a:pPr fontAlgn="auto"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Narcoossee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050" y="2047875"/>
            <a:ext cx="2743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Neptune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Parkway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St. Cloud</a:t>
            </a:r>
          </a:p>
          <a:p>
            <a:pPr fontAlgn="auto">
              <a:spcAft>
                <a:spcPts val="0"/>
              </a:spcAft>
            </a:pPr>
            <a:r>
              <a:rPr lang="en-US" i="1" dirty="0">
                <a:solidFill>
                  <a:schemeClr val="tx1"/>
                </a:solidFill>
              </a:rPr>
              <a:t>High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Celebration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Gateway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Liberty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Osceola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Poinciana </a:t>
            </a:r>
          </a:p>
          <a:p>
            <a:pPr fontAlgn="auto">
              <a:spcAft>
                <a:spcPts val="0"/>
              </a:spcAft>
            </a:pPr>
            <a:r>
              <a:rPr lang="en-US" dirty="0" err="1">
                <a:solidFill>
                  <a:schemeClr val="tx1"/>
                </a:solidFill>
              </a:rPr>
              <a:t>Tohopekaliga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Celebration K-8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Westside K-8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New Beginnings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Zenith</a:t>
            </a:r>
          </a:p>
        </p:txBody>
      </p:sp>
    </p:spTree>
    <p:extLst>
      <p:ext uri="{BB962C8B-B14F-4D97-AF65-F5344CB8AC3E}">
        <p14:creationId xmlns:p14="http://schemas.microsoft.com/office/powerpoint/2010/main" val="369570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7162800" y="1752600"/>
            <a:ext cx="1473200" cy="735012"/>
          </a:xfrm>
          <a:custGeom>
            <a:avLst/>
            <a:gdLst>
              <a:gd name="T0" fmla="*/ 1471937 w 1471937"/>
              <a:gd name="T1" fmla="*/ 0 h 735340"/>
              <a:gd name="T2" fmla="*/ 0 w 1471937"/>
              <a:gd name="T3" fmla="*/ 0 h 735340"/>
              <a:gd name="T4" fmla="*/ 735518 w 1471937"/>
              <a:gd name="T5" fmla="*/ 735340 h 735340"/>
              <a:gd name="T6" fmla="*/ 1471937 w 1471937"/>
              <a:gd name="T7" fmla="*/ 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1471937" y="0"/>
                </a:moveTo>
                <a:lnTo>
                  <a:pt x="0" y="0"/>
                </a:lnTo>
                <a:lnTo>
                  <a:pt x="735518" y="735340"/>
                </a:lnTo>
                <a:lnTo>
                  <a:pt x="1471937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05561"/>
            <a:ext cx="9144000" cy="452439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77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804519"/>
            <a:ext cx="9067800" cy="1049235"/>
          </a:xfrm>
        </p:spPr>
        <p:txBody>
          <a:bodyPr/>
          <a:lstStyle/>
          <a:p>
            <a:pPr algn="ctr"/>
            <a:r>
              <a:rPr lang="en-US" sz="3200" dirty="0"/>
              <a:t>Curriculum for 2019-2020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441959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Human Trafficking for Grades K-5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Safer, Smarter Kids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Abuse Prevention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Substance Abuse Prevention and Awareness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</a:rPr>
              <a:t>Too Good For Drugs	</a:t>
            </a:r>
          </a:p>
        </p:txBody>
      </p:sp>
    </p:spTree>
    <p:extLst>
      <p:ext uri="{BB962C8B-B14F-4D97-AF65-F5344CB8AC3E}">
        <p14:creationId xmlns:p14="http://schemas.microsoft.com/office/powerpoint/2010/main" val="240119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7162800" y="1752600"/>
            <a:ext cx="1473200" cy="735012"/>
          </a:xfrm>
          <a:custGeom>
            <a:avLst/>
            <a:gdLst>
              <a:gd name="T0" fmla="*/ 1471937 w 1471937"/>
              <a:gd name="T1" fmla="*/ 0 h 735340"/>
              <a:gd name="T2" fmla="*/ 0 w 1471937"/>
              <a:gd name="T3" fmla="*/ 0 h 735340"/>
              <a:gd name="T4" fmla="*/ 735518 w 1471937"/>
              <a:gd name="T5" fmla="*/ 735340 h 735340"/>
              <a:gd name="T6" fmla="*/ 1471937 w 1471937"/>
              <a:gd name="T7" fmla="*/ 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1471937" y="0"/>
                </a:moveTo>
                <a:lnTo>
                  <a:pt x="0" y="0"/>
                </a:lnTo>
                <a:lnTo>
                  <a:pt x="735518" y="735340"/>
                </a:lnTo>
                <a:lnTo>
                  <a:pt x="1471937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05561"/>
            <a:ext cx="9144000" cy="452439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77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457201"/>
            <a:ext cx="8991600" cy="1066799"/>
          </a:xfrm>
        </p:spPr>
        <p:txBody>
          <a:bodyPr/>
          <a:lstStyle/>
          <a:p>
            <a:pPr algn="ctr"/>
            <a:r>
              <a:rPr lang="en-US" dirty="0"/>
              <a:t>Grades 6 through 12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855775"/>
            <a:ext cx="8610601" cy="469742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Mental Health Signs and Symptoms, Suicide Awareness, Human Trafficking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6 class periods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 combination Video, Discussion and Journaling Class using Read, Write, Talk and Solve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Extra Support from Counselors, Social Workers and School Psychologists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6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Good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8001000" cy="4267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Good mental health is the ability to enjoy life, school, home and everyday experiences.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By contrast, a mental health issue, concern or problem occurs when your mental health interferes with your ability to enjoy life, school, home and everyday experiences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690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7162800" y="1752600"/>
            <a:ext cx="1473200" cy="735012"/>
          </a:xfrm>
          <a:custGeom>
            <a:avLst/>
            <a:gdLst>
              <a:gd name="T0" fmla="*/ 1471937 w 1471937"/>
              <a:gd name="T1" fmla="*/ 0 h 735340"/>
              <a:gd name="T2" fmla="*/ 0 w 1471937"/>
              <a:gd name="T3" fmla="*/ 0 h 735340"/>
              <a:gd name="T4" fmla="*/ 735518 w 1471937"/>
              <a:gd name="T5" fmla="*/ 735340 h 735340"/>
              <a:gd name="T6" fmla="*/ 1471937 w 1471937"/>
              <a:gd name="T7" fmla="*/ 0 h 735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1937" h="735340">
                <a:moveTo>
                  <a:pt x="1471937" y="0"/>
                </a:moveTo>
                <a:lnTo>
                  <a:pt x="0" y="0"/>
                </a:lnTo>
                <a:lnTo>
                  <a:pt x="735518" y="735340"/>
                </a:lnTo>
                <a:lnTo>
                  <a:pt x="1471937" y="0"/>
                </a:lnTo>
                <a:close/>
              </a:path>
            </a:pathLst>
          </a:custGeom>
          <a:solidFill>
            <a:srgbClr val="FFFFFE"/>
          </a:solidFill>
          <a:ln w="0">
            <a:solidFill>
              <a:srgbClr val="FFFFFE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05561"/>
            <a:ext cx="9144000" cy="452439"/>
          </a:xfrm>
          <a:prstGeom prst="rect">
            <a:avLst/>
          </a:prstGeom>
          <a:solidFill>
            <a:schemeClr val="accent4">
              <a:lumMod val="75000"/>
              <a:alpha val="43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177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457201"/>
            <a:ext cx="8991600" cy="1066799"/>
          </a:xfrm>
        </p:spPr>
        <p:txBody>
          <a:bodyPr/>
          <a:lstStyle/>
          <a:p>
            <a:pPr algn="ctr"/>
            <a:r>
              <a:rPr lang="en-US" dirty="0"/>
              <a:t>Osceola District Schools Support</a:t>
            </a:r>
            <a:br>
              <a:rPr lang="en-US" dirty="0"/>
            </a:br>
            <a:r>
              <a:rPr lang="en-US" dirty="0"/>
              <a:t>Good Mental Health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855775"/>
            <a:ext cx="8839200" cy="4697425"/>
          </a:xfrm>
        </p:spPr>
        <p:txBody>
          <a:bodyPr>
            <a:no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Professional Counselors in every district run school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Twenty four School Social Workers including one full time at each high school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Thirty three School Psychologists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School Nurses and six district registered nurses</a:t>
            </a:r>
          </a:p>
        </p:txBody>
      </p:sp>
    </p:spTree>
    <p:extLst>
      <p:ext uri="{BB962C8B-B14F-4D97-AF65-F5344CB8AC3E}">
        <p14:creationId xmlns:p14="http://schemas.microsoft.com/office/powerpoint/2010/main" val="1405917013"/>
      </p:ext>
    </p:extLst>
  </p:cSld>
  <p:clrMapOvr>
    <a:masterClrMapping/>
  </p:clrMapOvr>
</p:sld>
</file>

<file path=ppt/theme/theme1.xml><?xml version="1.0" encoding="utf-8"?>
<a:theme xmlns:a="http://schemas.openxmlformats.org/drawingml/2006/main" name="StockLayouts Home Security Systems GB076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F28C36"/>
      </a:accent1>
      <a:accent2>
        <a:srgbClr val="AECBE9"/>
      </a:accent2>
      <a:accent3>
        <a:srgbClr val="FCC02D"/>
      </a:accent3>
      <a:accent4>
        <a:srgbClr val="98BB38"/>
      </a:accent4>
      <a:accent5>
        <a:srgbClr val="1E4365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7BE1204594B84E92D4EA4506BEB280" ma:contentTypeVersion="6" ma:contentTypeDescription="Create a new document." ma:contentTypeScope="" ma:versionID="8e57518181cb35ff38650c2a093b6e42">
  <xsd:schema xmlns:xsd="http://www.w3.org/2001/XMLSchema" xmlns:xs="http://www.w3.org/2001/XMLSchema" xmlns:p="http://schemas.microsoft.com/office/2006/metadata/properties" xmlns:ns2="9decda2f-468a-451e-a9f5-eb679a39a45a" xmlns:ns3="a28db8b5-2e91-4c7d-8ba0-f5866a9e80ee" targetNamespace="http://schemas.microsoft.com/office/2006/metadata/properties" ma:root="true" ma:fieldsID="ae52406e9242a918459d8068466e7795" ns2:_="" ns3:_="">
    <xsd:import namespace="9decda2f-468a-451e-a9f5-eb679a39a45a"/>
    <xsd:import namespace="a28db8b5-2e91-4c7d-8ba0-f5866a9e80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cda2f-468a-451e-a9f5-eb679a39a4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db8b5-2e91-4c7d-8ba0-f5866a9e80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F6FAB0-AD0C-499B-8F09-132D692C507C}"/>
</file>

<file path=customXml/itemProps2.xml><?xml version="1.0" encoding="utf-8"?>
<ds:datastoreItem xmlns:ds="http://schemas.openxmlformats.org/officeDocument/2006/customXml" ds:itemID="{6B6BBCC9-BFAE-4E8D-BD69-A797360A3F43}"/>
</file>

<file path=customXml/itemProps3.xml><?xml version="1.0" encoding="utf-8"?>
<ds:datastoreItem xmlns:ds="http://schemas.openxmlformats.org/officeDocument/2006/customXml" ds:itemID="{ED4C2409-1011-47DE-838E-C145CE29A1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400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StockLayouts Home Security Systems GB076</vt:lpstr>
      <vt:lpstr>Student Services</vt:lpstr>
      <vt:lpstr>What do Social Emotional Supports Look Like</vt:lpstr>
      <vt:lpstr>How are we supporting  Social And Emotional Learning?</vt:lpstr>
      <vt:lpstr>Positive Behavior Interventions and  Support (PBIS)</vt:lpstr>
      <vt:lpstr>PBIS Schools 2019-2020</vt:lpstr>
      <vt:lpstr>Curriculum for 2019-2020</vt:lpstr>
      <vt:lpstr>Grades 6 through 12</vt:lpstr>
      <vt:lpstr>Supporting Good Mental Health</vt:lpstr>
      <vt:lpstr>Osceola District Schools Support Good Mental Health</vt:lpstr>
      <vt:lpstr>Osceola District Schools Support Good Mental Health</vt:lpstr>
      <vt:lpstr>Osceola District Schools Support Good Mental Health</vt:lpstr>
      <vt:lpstr>PowerPoint Presentation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Peter Straker</cp:lastModifiedBy>
  <cp:revision>152</cp:revision>
  <cp:lastPrinted>2019-10-09T19:07:24Z</cp:lastPrinted>
  <dcterms:created xsi:type="dcterms:W3CDTF">2010-07-09T22:21:36Z</dcterms:created>
  <dcterms:modified xsi:type="dcterms:W3CDTF">2019-10-14T12:46:00Z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0x010100637BE1204594B84E92D4EA4506BEB280</vt:lpwstr>
  </property>
</Properties>
</file>