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801600" cy="7772400"/>
  <p:notesSz cx="128016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20AF3-5E4E-4223-9F67-2D407329E526}" v="31" dt="2024-07-31T15:13:25.42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4660"/>
  </p:normalViewPr>
  <p:slideViewPr>
    <p:cSldViewPr>
      <p:cViewPr varScale="1">
        <p:scale>
          <a:sx n="65" d="100"/>
          <a:sy n="65" d="100"/>
        </p:scale>
        <p:origin x="5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ldoe.org/edcert/public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osceolaschools.net/specialprograms" TargetMode="External"/><Relationship Id="rId4" Type="http://schemas.openxmlformats.org/officeDocument/2006/relationships/hyperlink" Target="https://www.osceolaschools.net/domain/77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ms.org/districts/osceol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border with a white background&#10;&#10;Description automatically generated">
            <a:extLst>
              <a:ext uri="{FF2B5EF4-FFF2-40B4-BE49-F238E27FC236}">
                <a16:creationId xmlns:a16="http://schemas.microsoft.com/office/drawing/2014/main" id="{E88AE1E1-5C7D-1FED-0D3F-EAC6B548F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7"/>
          <a:stretch/>
        </p:blipFill>
        <p:spPr>
          <a:xfrm>
            <a:off x="1" y="0"/>
            <a:ext cx="2133599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39" y="6324600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42D8AD-F0A9-96B2-7910-38B5880F6DBB}"/>
              </a:ext>
            </a:extLst>
          </p:cNvPr>
          <p:cNvSpPr/>
          <p:nvPr/>
        </p:nvSpPr>
        <p:spPr>
          <a:xfrm>
            <a:off x="4267200" y="3864455"/>
            <a:ext cx="5541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s-ES" sz="24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Somos una escuela </a:t>
            </a:r>
            <a:r>
              <a:rPr lang="es-E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s-E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s-E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25A495-3F08-BC38-0325-C735A44D55E0}"/>
              </a:ext>
            </a:extLst>
          </p:cNvPr>
          <p:cNvSpPr/>
          <p:nvPr/>
        </p:nvSpPr>
        <p:spPr>
          <a:xfrm>
            <a:off x="2514601" y="609600"/>
            <a:ext cx="93445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/>
              <a:t>2024-2025</a:t>
            </a:r>
            <a:r>
              <a:rPr lang="en-US" sz="4800" dirty="0"/>
              <a:t>​</a:t>
            </a:r>
          </a:p>
          <a:p>
            <a:pPr algn="ctr"/>
            <a:r>
              <a:rPr lang="es-PR" sz="4800" b="1" dirty="0"/>
              <a:t>Reunión Anual del Programa Título I</a:t>
            </a:r>
            <a:endParaRPr lang="en-US" sz="48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B04603-DBEB-9F86-9138-F89E96962B43}"/>
              </a:ext>
            </a:extLst>
          </p:cNvPr>
          <p:cNvSpPr/>
          <p:nvPr/>
        </p:nvSpPr>
        <p:spPr>
          <a:xfrm>
            <a:off x="4547548" y="2895600"/>
            <a:ext cx="4980791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Poinciana High School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75B4F525-7B7C-7254-013F-6C23F70371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5715000"/>
            <a:ext cx="12768549" cy="2057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302968-93B9-111E-69F7-4EA089612DDA}"/>
              </a:ext>
            </a:extLst>
          </p:cNvPr>
          <p:cNvSpPr/>
          <p:nvPr/>
        </p:nvSpPr>
        <p:spPr>
          <a:xfrm>
            <a:off x="1697974" y="1989699"/>
            <a:ext cx="9372600" cy="3382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 Para utilizar los fondos del Programa de Participación de Padres de Título I,  las escuelas deben cumplir con los siguientes criterios: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1. Educar a los padres sobre Título I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2. Asegurar que los fondos estén alineados con el aprovechamiento 	académico (lenguaje, matemática o ciencia) </a:t>
            </a:r>
          </a:p>
          <a:p>
            <a:pPr lvl="4">
              <a:lnSpc>
                <a:spcPct val="120000"/>
              </a:lnSpc>
            </a:pPr>
            <a:r>
              <a:rPr lang="es-ES" sz="2000" dirty="0"/>
              <a:t>	3. Tener interacción educativa entre el padre y el estudiante </a:t>
            </a:r>
          </a:p>
          <a:p>
            <a:pPr lvl="0">
              <a:lnSpc>
                <a:spcPct val="120000"/>
              </a:lnSpc>
            </a:pPr>
            <a:endParaRPr lang="es-ES" sz="2000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Por favor proporcione sugerencias en cómo utilizar los fondos del Programa de  Participación de Padres y Familia de Título I en nuestra escuela.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8B0E1-BE46-065A-1272-BBDF368562A6}"/>
              </a:ext>
            </a:extLst>
          </p:cNvPr>
          <p:cNvSpPr/>
          <p:nvPr/>
        </p:nvSpPr>
        <p:spPr>
          <a:xfrm>
            <a:off x="685800" y="569581"/>
            <a:ext cx="9915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dirty="0"/>
              <a:t>Información sobre el gasto de los Fondos del Programa de Participación de Padres de Título I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9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FDBD9-733F-CF57-13EA-B023D0A9A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" b="980"/>
          <a:stretch/>
        </p:blipFill>
        <p:spPr>
          <a:xfrm>
            <a:off x="31215" y="0"/>
            <a:ext cx="2102386" cy="7772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89554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FFD0EA-CEB7-D220-0D06-2B04B1EC0972}"/>
              </a:ext>
            </a:extLst>
          </p:cNvPr>
          <p:cNvSpPr/>
          <p:nvPr/>
        </p:nvSpPr>
        <p:spPr>
          <a:xfrm>
            <a:off x="2510928" y="2362200"/>
            <a:ext cx="9046667" cy="41279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R" sz="2200" dirty="0">
                <a:solidFill>
                  <a:schemeClr val="accent1">
                    <a:lumMod val="50000"/>
                  </a:schemeClr>
                </a:solidFill>
              </a:rPr>
              <a:t>Requisitos de evaluación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Conducir anualmente con los padres de Título I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Encuesta para padres (Requisito)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Grupos de enfoque 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Comités de asesoramiento para padres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Analizar el contenido y efectividad del plan actual</a:t>
            </a:r>
          </a:p>
          <a:p>
            <a:pPr marL="60579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200" dirty="0">
                <a:solidFill>
                  <a:schemeClr val="accent1">
                    <a:lumMod val="50000"/>
                  </a:schemeClr>
                </a:solidFill>
              </a:rPr>
              <a:t>Identificar barreras para la participación de los padres</a:t>
            </a:r>
          </a:p>
          <a:p>
            <a:pPr marL="537210"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La información/ideas pueden incluir…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Procesos y cronología  	</a:t>
            </a:r>
          </a:p>
          <a:p>
            <a:pPr marL="1337310" lvl="3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s-PY" sz="2200" dirty="0">
                <a:solidFill>
                  <a:schemeClr val="accent1">
                    <a:lumMod val="50000"/>
                  </a:schemeClr>
                </a:solidFill>
              </a:rPr>
              <a:t>Cómo ayuda la evaluación a crear el plan del próximo año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A9DC44-ADE9-C632-D84D-155DEA5F5EE1}"/>
              </a:ext>
            </a:extLst>
          </p:cNvPr>
          <p:cNvSpPr/>
          <p:nvPr/>
        </p:nvSpPr>
        <p:spPr>
          <a:xfrm>
            <a:off x="2584940" y="533400"/>
            <a:ext cx="889864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8D5824-E1FB-FBE5-7FD4-8D7DD1AD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34" y="2206375"/>
            <a:ext cx="3057066" cy="4038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53E5A4-50B2-611B-9FBA-78BE973F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2023"/>
            <a:ext cx="12801600" cy="1593157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" y="6400800"/>
            <a:ext cx="1144766" cy="1144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477C83-6345-8090-1AB2-628C6397BD4E}"/>
              </a:ext>
            </a:extLst>
          </p:cNvPr>
          <p:cNvSpPr/>
          <p:nvPr/>
        </p:nvSpPr>
        <p:spPr>
          <a:xfrm>
            <a:off x="2468366" y="381185"/>
            <a:ext cx="6843941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Qué es el </a:t>
            </a:r>
            <a:r>
              <a:rPr lang="es-HN" sz="4400" b="1" i="1" dirty="0">
                <a:solidFill>
                  <a:schemeClr val="accent1">
                    <a:lumMod val="50000"/>
                  </a:schemeClr>
                </a:solidFill>
              </a:rPr>
              <a:t>Acuerdo </a:t>
            </a:r>
            <a:r>
              <a:rPr lang="es-HN" sz="4400" b="1" dirty="0">
                <a:solidFill>
                  <a:schemeClr val="accent1">
                    <a:lumMod val="50000"/>
                  </a:schemeClr>
                </a:solidFill>
              </a:rPr>
              <a:t>entre Padre-Escuela?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0C6AA5-5085-34E2-C233-86676E997329}"/>
              </a:ext>
            </a:extLst>
          </p:cNvPr>
          <p:cNvSpPr/>
          <p:nvPr/>
        </p:nvSpPr>
        <p:spPr>
          <a:xfrm>
            <a:off x="838200" y="2177915"/>
            <a:ext cx="8763000" cy="31602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El 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, es un compromiso de la escuela, el padre y el estudiante de compartir la responsabilidad para aumentar el logro académico.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</a:t>
            </a:r>
            <a:r>
              <a:rPr lang="es-ES" sz="2800" i="1" dirty="0">
                <a:solidFill>
                  <a:schemeClr val="accent1">
                    <a:lumMod val="50000"/>
                  </a:schemeClr>
                </a:solidFill>
              </a:rPr>
              <a:t>Acuerdo</a:t>
            </a:r>
            <a:r>
              <a:rPr lang="es-ES" sz="2800" dirty="0">
                <a:solidFill>
                  <a:schemeClr val="accent1">
                    <a:lumMod val="50000"/>
                  </a:schemeClr>
                </a:solidFill>
              </a:rPr>
              <a:t> entre Padre-Escuela.</a:t>
            </a:r>
          </a:p>
        </p:txBody>
      </p:sp>
    </p:spTree>
    <p:extLst>
      <p:ext uri="{BB962C8B-B14F-4D97-AF65-F5344CB8AC3E}">
        <p14:creationId xmlns:p14="http://schemas.microsoft.com/office/powerpoint/2010/main" val="333865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2F9EBD-B9E4-4CA6-E841-C91E82516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024" y="0"/>
            <a:ext cx="3084576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29400"/>
            <a:ext cx="990600" cy="99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A1F38B-2FEC-EA68-BFDE-1DBE0D49CD0B}"/>
              </a:ext>
            </a:extLst>
          </p:cNvPr>
          <p:cNvSpPr/>
          <p:nvPr/>
        </p:nvSpPr>
        <p:spPr>
          <a:xfrm>
            <a:off x="2014728" y="533400"/>
            <a:ext cx="683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What are the Standards 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my child is expected to achieve?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AEF65-3A43-AEF0-4999-B624D612D846}"/>
              </a:ext>
            </a:extLst>
          </p:cNvPr>
          <p:cNvSpPr/>
          <p:nvPr/>
        </p:nvSpPr>
        <p:spPr>
          <a:xfrm>
            <a:off x="647700" y="1828800"/>
            <a:ext cx="9942001" cy="47237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estado de Florida adoptó los Estándares de Matemáticas de Florida (MAFS, por sus siglas en inglés) y los estándares de Artes del Lenguaje K-12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concidos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en inglés como “B.E.S.T. Estándares.”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MAFS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y “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B.E.S.T.”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proveen unos estándares educativos claros, mientras les permiten a los distritos y escuelas locales la flexibilidad que se necesita para impartir una instrucción de calidad en el salón de clases.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estándares, los cuales no deben ser confundidos con el programa de estudios o la instrucción, están diseñados para asegurar que todos los estudiantes, sin importar la demografía, se gradúen de escuela superior preparados para entrar a la universidad o la fuerza laboral.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Los estándares están internacionalmente comparados y proveen a nuestros estudiantes una ventaja en el mercado global de empleos, asegurando su dominio del conocimiento y las destrezas que necesitan para desempeñarse en las ocupaciones de altas destrezas y  altos salarios de hoy.</a:t>
            </a:r>
          </a:p>
        </p:txBody>
      </p:sp>
    </p:spTree>
    <p:extLst>
      <p:ext uri="{BB962C8B-B14F-4D97-AF65-F5344CB8AC3E}">
        <p14:creationId xmlns:p14="http://schemas.microsoft.com/office/powerpoint/2010/main" val="283306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7D5A7F98-6EA5-E7D8-0552-342E5AB1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9804" r="62499"/>
          <a:stretch/>
        </p:blipFill>
        <p:spPr>
          <a:xfrm>
            <a:off x="6427" y="4572000"/>
            <a:ext cx="3041573" cy="3200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1722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667000" y="514905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807774-5A23-5956-3624-0F929FAF57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891794"/>
              </p:ext>
            </p:extLst>
          </p:nvPr>
        </p:nvGraphicFramePr>
        <p:xfrm>
          <a:off x="2590800" y="1981200"/>
          <a:ext cx="8005665" cy="2837318"/>
        </p:xfrm>
        <a:graphic>
          <a:graphicData uri="http://schemas.openxmlformats.org/drawingml/2006/table">
            <a:tbl>
              <a:tblPr/>
              <a:tblGrid>
                <a:gridCol w="1191619">
                  <a:extLst>
                    <a:ext uri="{9D8B030D-6E8A-4147-A177-3AD203B41FA5}">
                      <a16:colId xmlns:a16="http://schemas.microsoft.com/office/drawing/2014/main" val="1943863836"/>
                    </a:ext>
                  </a:extLst>
                </a:gridCol>
                <a:gridCol w="2148271">
                  <a:extLst>
                    <a:ext uri="{9D8B030D-6E8A-4147-A177-3AD203B41FA5}">
                      <a16:colId xmlns:a16="http://schemas.microsoft.com/office/drawing/2014/main" val="1230649819"/>
                    </a:ext>
                  </a:extLst>
                </a:gridCol>
                <a:gridCol w="4665775">
                  <a:extLst>
                    <a:ext uri="{9D8B030D-6E8A-4147-A177-3AD203B41FA5}">
                      <a16:colId xmlns:a16="http://schemas.microsoft.com/office/drawing/2014/main" val="1407170189"/>
                    </a:ext>
                  </a:extLst>
                </a:gridCol>
              </a:tblGrid>
              <a:tr h="284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TEXTBOOK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7397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6032"/>
                  </a:ext>
                </a:extLst>
              </a:tr>
              <a:tr h="5601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(K-5) Florida Benchmark Advance 2022 FL Edition</a:t>
                      </a: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(6-12)  Florida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StudySync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2022 / 1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964504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58285"/>
                  </a:ext>
                </a:extLst>
              </a:tr>
              <a:tr h="277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McGraw Hill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 Reveal Math 2023 / 1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967193"/>
                  </a:ext>
                </a:extLst>
              </a:tr>
              <a:tr h="284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10899"/>
                  </a:ext>
                </a:extLst>
              </a:tr>
              <a:tr h="3155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 Alive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36306"/>
                  </a:ext>
                </a:extLst>
              </a:tr>
              <a:tr h="7515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00194"/>
                  </a:ext>
                </a:extLst>
              </a:tr>
              <a:tr h="291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Pearson /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Savvas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Elevate Science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47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28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8D13EF9A-46F2-71C0-E68C-E333EDB51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5715000"/>
            <a:ext cx="12768549" cy="20574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855049" y="518726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45E2A1-0161-563C-5C50-A95EA614B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65302"/>
              </p:ext>
            </p:extLst>
          </p:nvPr>
        </p:nvGraphicFramePr>
        <p:xfrm>
          <a:off x="1062633" y="1528817"/>
          <a:ext cx="10066733" cy="3246383"/>
        </p:xfrm>
        <a:graphic>
          <a:graphicData uri="http://schemas.openxmlformats.org/drawingml/2006/table">
            <a:tbl>
              <a:tblPr firstRow="1" firstCol="1" bandRow="1"/>
              <a:tblGrid>
                <a:gridCol w="2286899">
                  <a:extLst>
                    <a:ext uri="{9D8B030D-6E8A-4147-A177-3AD203B41FA5}">
                      <a16:colId xmlns:a16="http://schemas.microsoft.com/office/drawing/2014/main" val="3756920893"/>
                    </a:ext>
                  </a:extLst>
                </a:gridCol>
                <a:gridCol w="2096830">
                  <a:extLst>
                    <a:ext uri="{9D8B030D-6E8A-4147-A177-3AD203B41FA5}">
                      <a16:colId xmlns:a16="http://schemas.microsoft.com/office/drawing/2014/main" val="1715533324"/>
                    </a:ext>
                  </a:extLst>
                </a:gridCol>
                <a:gridCol w="5683004">
                  <a:extLst>
                    <a:ext uri="{9D8B030D-6E8A-4147-A177-3AD203B41FA5}">
                      <a16:colId xmlns:a16="http://schemas.microsoft.com/office/drawing/2014/main" val="1632929083"/>
                    </a:ext>
                  </a:extLst>
                </a:gridCol>
              </a:tblGrid>
              <a:tr h="2451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Subject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Publisher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61973"/>
                  </a:ext>
                </a:extLst>
              </a:tr>
              <a:tr h="385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English and Language Arts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McGraw-Hill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u="none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</a:t>
                      </a:r>
                      <a:r>
                        <a:rPr lang="en-US" sz="1400" b="0" u="none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StudySync</a:t>
                      </a:r>
                      <a:endParaRPr lang="en-US" sz="14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99195"/>
                  </a:ext>
                </a:extLst>
              </a:tr>
              <a:tr h="22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6-8 Mathematics   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McGraw 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Florida Reveal Math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348581"/>
                  </a:ext>
                </a:extLst>
              </a:tr>
              <a:tr h="229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Algebra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Honors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McGraw Hill</a:t>
                      </a:r>
                      <a:endParaRPr lang="en-US" sz="1400" b="0" baseline="0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Reveal Math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89307"/>
                  </a:ext>
                </a:extLst>
              </a:tr>
              <a:tr h="272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Geometry Honors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McGraw Hill</a:t>
                      </a:r>
                      <a:endParaRPr kumimoji="0" lang="en-US" sz="14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 Reveal Math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94053"/>
                  </a:ext>
                </a:extLst>
              </a:tr>
              <a:tr h="813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Science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Discovery Education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Discovery Education Science Tech-book (Digital)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 [6-Earth-Space Science, 7-Physical Science (or PS Honors),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8-Life Science (or HS Biology, McGraw Hill)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70723"/>
                  </a:ext>
                </a:extLst>
              </a:tr>
              <a:tr h="513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Biology Honors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(HS Credit)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McGraw-Hill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Biology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10522"/>
                  </a:ext>
                </a:extLst>
              </a:tr>
              <a:tr h="535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Social Studies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TCI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</a:rPr>
                        <a:t>World History Alive!  The Ancient World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41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32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248400"/>
            <a:ext cx="1282846" cy="128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00989-350B-3C7E-5990-1D4DC6CE4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81200"/>
            <a:ext cx="7848600" cy="34236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3352800" y="762000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D4154-BC12-4D33-E4CF-BBB65F044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" y="0"/>
            <a:ext cx="17443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707E5-0B82-4AAB-C93C-C8FA142E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0"/>
            <a:ext cx="12801600" cy="133818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650790"/>
            <a:ext cx="990600" cy="990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91FA1-668D-BBA1-E1D8-D93EB478312D}"/>
              </a:ext>
            </a:extLst>
          </p:cNvPr>
          <p:cNvSpPr/>
          <p:nvPr/>
        </p:nvSpPr>
        <p:spPr>
          <a:xfrm>
            <a:off x="2743200" y="228600"/>
            <a:ext cx="705845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4000" b="1" dirty="0">
                <a:solidFill>
                  <a:schemeClr val="accent1">
                    <a:lumMod val="50000"/>
                  </a:schemeClr>
                </a:solidFill>
              </a:rPr>
              <a:t>¿Qué está aprendiendo mi hijo?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189D16-F549-CF01-FC6D-9EED518AC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284957"/>
              </p:ext>
            </p:extLst>
          </p:nvPr>
        </p:nvGraphicFramePr>
        <p:xfrm>
          <a:off x="1801429" y="1094081"/>
          <a:ext cx="8637972" cy="5349868"/>
        </p:xfrm>
        <a:graphic>
          <a:graphicData uri="http://schemas.openxmlformats.org/drawingml/2006/table">
            <a:tbl>
              <a:tblPr firstRow="1" firstCol="1" bandRow="1"/>
              <a:tblGrid>
                <a:gridCol w="2044427">
                  <a:extLst>
                    <a:ext uri="{9D8B030D-6E8A-4147-A177-3AD203B41FA5}">
                      <a16:colId xmlns:a16="http://schemas.microsoft.com/office/drawing/2014/main" val="2937845670"/>
                    </a:ext>
                  </a:extLst>
                </a:gridCol>
                <a:gridCol w="2729471">
                  <a:extLst>
                    <a:ext uri="{9D8B030D-6E8A-4147-A177-3AD203B41FA5}">
                      <a16:colId xmlns:a16="http://schemas.microsoft.com/office/drawing/2014/main" val="3253583864"/>
                    </a:ext>
                  </a:extLst>
                </a:gridCol>
                <a:gridCol w="3864074">
                  <a:extLst>
                    <a:ext uri="{9D8B030D-6E8A-4147-A177-3AD203B41FA5}">
                      <a16:colId xmlns:a16="http://schemas.microsoft.com/office/drawing/2014/main" val="3393816014"/>
                    </a:ext>
                  </a:extLst>
                </a:gridCol>
              </a:tblGrid>
              <a:tr h="105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SUBJECT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PUBLISHER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effectLst/>
                          <a:latin typeface="+mn-lt"/>
                        </a:rPr>
                        <a:t>TEXTBOOK</a:t>
                      </a:r>
                      <a:endParaRPr lang="en-US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17578"/>
                  </a:ext>
                </a:extLst>
              </a:tr>
              <a:tr h="2283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Pre-Calculus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National Geographic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Learning/ Cengage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Pre-Calculus With Limits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357731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AP Calculus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Bedford, Freeman, and Worth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Calculus for the AP Course</a:t>
                      </a:r>
                      <a:endParaRPr lang="en-US" sz="1200" b="0" kern="1200" baseline="0" dirty="0">
                        <a:effectLst/>
                        <a:latin typeface="+mn-lt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438162"/>
                  </a:ext>
                </a:extLst>
              </a:tr>
              <a:tr h="300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AP Statistic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/>
                        </a:rPr>
                        <a:t>Bedford, Freeman, and Worth</a:t>
                      </a:r>
                      <a:endParaRPr lang="en-US" b="0" dirty="0"/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baseline="0" noProof="0" dirty="0">
                          <a:effectLst/>
                        </a:rPr>
                        <a:t>The Updated Practice of Statistics</a:t>
                      </a:r>
                      <a:endParaRPr lang="en-US" b="0" dirty="0"/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18217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English</a:t>
                      </a:r>
                      <a:r>
                        <a:rPr lang="en-US" sz="1200" b="0" kern="1200" baseline="0" dirty="0">
                          <a:effectLst/>
                          <a:latin typeface="+mn-lt"/>
                        </a:rPr>
                        <a:t> I-IV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McGraw Hill Education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Florida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StudySync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063032"/>
                  </a:ext>
                </a:extLst>
              </a:tr>
              <a:tr h="3643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World and U.S. History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TCI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History Alive!</a:t>
                      </a:r>
                    </a:p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World Connections</a:t>
                      </a:r>
                    </a:p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Pursuing American Ideals</a:t>
                      </a:r>
                    </a:p>
                  </a:txBody>
                  <a:tcPr marL="6718" marR="6718" marT="6718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76877"/>
                  </a:ext>
                </a:extLst>
              </a:tr>
              <a:tr h="443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Economics and US Government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effectLst/>
                          <a:latin typeface="+mn-lt"/>
                        </a:rPr>
                        <a:t>TCI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ts val="14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 err="1">
                          <a:effectLst/>
                          <a:latin typeface="+mn-lt"/>
                        </a:rPr>
                        <a:t>EconAlive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!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802298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Biology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I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50408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Biology</a:t>
                      </a:r>
                      <a:r>
                        <a:rPr lang="en-US" sz="1200" b="0" baseline="0" dirty="0">
                          <a:effectLst/>
                          <a:latin typeface="+mn-lt"/>
                        </a:rPr>
                        <a:t> I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624798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AP Biology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Pearson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Campbell Biology, 11</a:t>
                      </a:r>
                      <a:r>
                        <a:rPr lang="en-US" sz="1200" b="0" baseline="300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2018 AP Edition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8007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42583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69883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AP Chemistry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Pearson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1200" b="0" baseline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Central Science, AP Edition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398357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Environmental</a:t>
                      </a:r>
                      <a:r>
                        <a:rPr lang="en-US" sz="12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Science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Holt McDougal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My.HRW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 – Holt McDougal Online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5137"/>
                  </a:ext>
                </a:extLst>
              </a:tr>
              <a:tr h="241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AP Environmental Science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Holt McDougal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My.HRW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 – Holt McDougal Online  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977665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Physics/ Physics Honors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Chemistry, Physics – Ed Your Friend/ HMH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40959"/>
                  </a:ext>
                </a:extLst>
              </a:tr>
              <a:tr h="397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Anatomy &amp; Physiology/Honors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</a:rPr>
                        <a:t>Connect ED / McGraw Hill</a:t>
                      </a:r>
                      <a:endParaRPr lang="en-US" sz="1200" b="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Biology, Anatomy &amp; Physiology – Connect ED/McGraw Hill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577685"/>
                  </a:ext>
                </a:extLst>
              </a:tr>
              <a:tr h="1961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Marine Science/Honors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Connect ED/McGraw Hill and GHOF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Connect ED/McGraw Hill and GHOF Marine Science 101 (OFE) 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1707"/>
                  </a:ext>
                </a:extLst>
              </a:tr>
              <a:tr h="1961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Astronomy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87011"/>
                  </a:ext>
                </a:extLst>
              </a:tr>
              <a:tr h="19618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Forensic Science</a:t>
                      </a:r>
                    </a:p>
                  </a:txBody>
                  <a:tcPr marL="6718" marR="6718" marT="6718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B260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Resources curated in CUPs</a:t>
                      </a:r>
                    </a:p>
                  </a:txBody>
                  <a:tcPr marL="6718" marR="6718" marT="6718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89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22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5F4E3C-CED7-A65F-1767-AC2E8002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612" y="0"/>
            <a:ext cx="312115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53200"/>
            <a:ext cx="1096361" cy="1096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D047D-7819-95BF-C5D9-109CC1583E1C}"/>
              </a:ext>
            </a:extLst>
          </p:cNvPr>
          <p:cNvSpPr/>
          <p:nvPr/>
        </p:nvSpPr>
        <p:spPr>
          <a:xfrm>
            <a:off x="533400" y="863427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¿Cómo están evaluando el logro </a:t>
            </a:r>
          </a:p>
          <a:p>
            <a:r>
              <a:rPr lang="es-PA" sz="3600" b="1" dirty="0">
                <a:solidFill>
                  <a:schemeClr val="accent1">
                    <a:lumMod val="50000"/>
                  </a:schemeClr>
                </a:solidFill>
              </a:rPr>
              <a:t>académico de mi hijo?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0E52CF-506E-E763-76B8-DEC31156281D}"/>
              </a:ext>
            </a:extLst>
          </p:cNvPr>
          <p:cNvSpPr/>
          <p:nvPr/>
        </p:nvSpPr>
        <p:spPr>
          <a:xfrm>
            <a:off x="2438400" y="2209800"/>
            <a:ext cx="7766933" cy="29509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ubicación de entrada/salida del Programa </a:t>
            </a:r>
            <a:r>
              <a:rPr lang="es-PR" i="1" dirty="0">
                <a:solidFill>
                  <a:srgbClr val="1F3864"/>
                </a:solidFill>
              </a:rPr>
              <a:t>ESOL </a:t>
            </a:r>
            <a:endParaRPr lang="es-PR" i="1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FL </a:t>
            </a:r>
            <a:r>
              <a:rPr lang="es-PR" i="1" dirty="0">
                <a:solidFill>
                  <a:srgbClr val="1F3864"/>
                </a:solidFill>
              </a:rPr>
              <a:t>Kindergarten </a:t>
            </a:r>
            <a:r>
              <a:rPr lang="es-PR" i="1" dirty="0" err="1">
                <a:solidFill>
                  <a:srgbClr val="1F3864"/>
                </a:solidFill>
              </a:rPr>
              <a:t>Readiness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Screener</a:t>
            </a:r>
            <a:r>
              <a:rPr lang="es-PR" i="1" dirty="0">
                <a:solidFill>
                  <a:srgbClr val="1F3864"/>
                </a:solidFill>
              </a:rPr>
              <a:t> (FLKRS) Elementary</a:t>
            </a:r>
            <a:r>
              <a:rPr lang="es-PR" dirty="0">
                <a:solidFill>
                  <a:srgbClr val="1F3864"/>
                </a:solidFill>
              </a:rPr>
              <a:t> </a:t>
            </a:r>
            <a:endParaRPr lang="es-PR" dirty="0">
              <a:solidFill>
                <a:srgbClr val="1F3864"/>
              </a:solidFill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 Supervisión del Progreso en la Lectura (K-10mo grado) 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es-PR" dirty="0">
                <a:solidFill>
                  <a:srgbClr val="1F3864"/>
                </a:solidFill>
                <a:ea typeface="+mn-lt"/>
                <a:cs typeface="+mn-lt"/>
              </a:rPr>
              <a:t>  FAST Supervisión del Progreso en la Lectura (K-8vo grado)</a:t>
            </a:r>
            <a:endParaRPr lang="es-PR" dirty="0">
              <a:solidFill>
                <a:srgbClr val="1F3864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u="sng" dirty="0">
                <a:solidFill>
                  <a:srgbClr val="1F3864"/>
                </a:solidFill>
              </a:rPr>
              <a:t>Evaluación de Lectura</a:t>
            </a:r>
            <a:r>
              <a:rPr lang="es-PR" dirty="0">
                <a:solidFill>
                  <a:srgbClr val="1F3864"/>
                </a:solidFill>
              </a:rPr>
              <a:t>: </a:t>
            </a:r>
            <a:r>
              <a:rPr lang="en-US" dirty="0">
                <a:solidFill>
                  <a:srgbClr val="1F3864"/>
                </a:solidFill>
              </a:rPr>
              <a:t> NSGRA K-5to, NWEA </a:t>
            </a:r>
            <a:r>
              <a:rPr lang="en-US" dirty="0" err="1">
                <a:solidFill>
                  <a:srgbClr val="1F3864"/>
                </a:solidFill>
              </a:rPr>
              <a:t>Destreza</a:t>
            </a:r>
            <a:r>
              <a:rPr lang="en-US" dirty="0">
                <a:solidFill>
                  <a:srgbClr val="1F3864"/>
                </a:solidFill>
              </a:rPr>
              <a:t> Oral K-5to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u="sng" dirty="0" err="1">
                <a:solidFill>
                  <a:srgbClr val="1F3864"/>
                </a:solidFill>
              </a:rPr>
              <a:t>Evaluación</a:t>
            </a:r>
            <a:r>
              <a:rPr lang="en-US" u="sng" dirty="0">
                <a:solidFill>
                  <a:srgbClr val="1F3864"/>
                </a:solidFill>
              </a:rPr>
              <a:t> de </a:t>
            </a:r>
            <a:r>
              <a:rPr lang="en-US" u="sng" dirty="0" err="1">
                <a:solidFill>
                  <a:srgbClr val="1F3864"/>
                </a:solidFill>
              </a:rPr>
              <a:t>Matemáticas</a:t>
            </a:r>
            <a:r>
              <a:rPr lang="en-US" dirty="0">
                <a:solidFill>
                  <a:srgbClr val="1F3864"/>
                </a:solidFill>
              </a:rPr>
              <a:t>:  Redbird – K-5to, ALEKS – 6to - 12vo, 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BEST/NGSSS Examines Final de 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Curso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  (Algebra,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Geometría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1F3864"/>
                </a:solidFill>
                <a:ea typeface="+mn-lt"/>
                <a:cs typeface="+mn-lt"/>
              </a:rPr>
              <a:t>Biología</a:t>
            </a:r>
            <a:r>
              <a:rPr lang="en-US" dirty="0">
                <a:solidFill>
                  <a:srgbClr val="1F3864"/>
                </a:solidFill>
                <a:ea typeface="+mn-lt"/>
                <a:cs typeface="+mn-lt"/>
              </a:rPr>
              <a:t>, U.S. Historia y Civica) Florida Statewide Science Assessment (5to y 8vo) </a:t>
            </a:r>
            <a:endParaRPr lang="en-US" dirty="0">
              <a:solidFill>
                <a:srgbClr val="1F3864"/>
              </a:solidFill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dirty="0">
              <a:solidFill>
                <a:srgbClr val="1F3864"/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F479-F000-3138-B339-646182D9D0BE}"/>
              </a:ext>
            </a:extLst>
          </p:cNvPr>
          <p:cNvSpPr/>
          <p:nvPr/>
        </p:nvSpPr>
        <p:spPr>
          <a:xfrm>
            <a:off x="2438400" y="4748612"/>
            <a:ext cx="7730880" cy="20645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Exámenes de fin de curso para todas las clases (9no – 12vo grado) 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dirty="0">
                <a:solidFill>
                  <a:srgbClr val="1F3864"/>
                </a:solidFill>
              </a:rPr>
              <a:t>Evaluaciones de los Estándares de Florida (</a:t>
            </a:r>
            <a:r>
              <a:rPr lang="es-PR" i="1" dirty="0">
                <a:solidFill>
                  <a:srgbClr val="1F3864"/>
                </a:solidFill>
              </a:rPr>
              <a:t>Florida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Assessments</a:t>
            </a:r>
            <a:r>
              <a:rPr lang="es-PR" dirty="0">
                <a:solidFill>
                  <a:srgbClr val="1F3864"/>
                </a:solidFill>
              </a:rPr>
              <a:t>) (3er a 10mo grado)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Stanford </a:t>
            </a:r>
            <a:r>
              <a:rPr lang="es-PR" i="1" dirty="0" err="1">
                <a:solidFill>
                  <a:srgbClr val="1F3864"/>
                </a:solidFill>
              </a:rPr>
              <a:t>Achievement</a:t>
            </a:r>
            <a:r>
              <a:rPr lang="es-PR" i="1" dirty="0">
                <a:solidFill>
                  <a:srgbClr val="1F3864"/>
                </a:solidFill>
              </a:rPr>
              <a:t> Test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SAT</a:t>
            </a:r>
            <a:r>
              <a:rPr lang="es-PR" dirty="0">
                <a:solidFill>
                  <a:srgbClr val="1F3864"/>
                </a:solidFill>
              </a:rPr>
              <a:t>10) 3er grado solamente</a:t>
            </a:r>
          </a:p>
          <a:p>
            <a:pPr marL="342900" lvl="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PR" i="1" dirty="0">
                <a:solidFill>
                  <a:srgbClr val="1F3864"/>
                </a:solidFill>
              </a:rPr>
              <a:t>Next </a:t>
            </a:r>
            <a:r>
              <a:rPr lang="es-PR" i="1" dirty="0" err="1">
                <a:solidFill>
                  <a:srgbClr val="1F3864"/>
                </a:solidFill>
              </a:rPr>
              <a:t>Generation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Sunshine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State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Standards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dirty="0">
                <a:solidFill>
                  <a:srgbClr val="1F3864"/>
                </a:solidFill>
              </a:rPr>
              <a:t>(</a:t>
            </a:r>
            <a:r>
              <a:rPr lang="es-PR" i="1" dirty="0">
                <a:solidFill>
                  <a:srgbClr val="1F3864"/>
                </a:solidFill>
              </a:rPr>
              <a:t>NGSSS</a:t>
            </a:r>
            <a:r>
              <a:rPr lang="es-PR" dirty="0">
                <a:solidFill>
                  <a:srgbClr val="1F3864"/>
                </a:solidFill>
              </a:rPr>
              <a:t>) </a:t>
            </a:r>
            <a:r>
              <a:rPr lang="es-PR" i="1" dirty="0">
                <a:solidFill>
                  <a:srgbClr val="1F3864"/>
                </a:solidFill>
              </a:rPr>
              <a:t>FCAT </a:t>
            </a:r>
            <a:r>
              <a:rPr lang="es-PR" dirty="0">
                <a:solidFill>
                  <a:srgbClr val="1F3864"/>
                </a:solidFill>
              </a:rPr>
              <a:t>2.0 </a:t>
            </a:r>
            <a:br>
              <a:rPr lang="es-PR" dirty="0">
                <a:solidFill>
                  <a:srgbClr val="1F3864"/>
                </a:solidFill>
              </a:rPr>
            </a:br>
            <a:r>
              <a:rPr lang="es-PR" i="1" dirty="0" err="1">
                <a:solidFill>
                  <a:srgbClr val="1F3864"/>
                </a:solidFill>
              </a:rPr>
              <a:t>Science</a:t>
            </a:r>
            <a:r>
              <a:rPr lang="es-PR" i="1" dirty="0">
                <a:solidFill>
                  <a:srgbClr val="1F3864"/>
                </a:solidFill>
              </a:rPr>
              <a:t> </a:t>
            </a:r>
            <a:r>
              <a:rPr lang="es-PR" i="1" dirty="0" err="1">
                <a:solidFill>
                  <a:srgbClr val="1F3864"/>
                </a:solidFill>
              </a:rPr>
              <a:t>Assessment</a:t>
            </a:r>
            <a:r>
              <a:rPr lang="es-PR" i="1" dirty="0">
                <a:solidFill>
                  <a:srgbClr val="1F3864"/>
                </a:solidFill>
              </a:rPr>
              <a:t>:  </a:t>
            </a:r>
            <a:r>
              <a:rPr lang="es-PR" dirty="0">
                <a:solidFill>
                  <a:srgbClr val="1F3864"/>
                </a:solidFill>
              </a:rPr>
              <a:t>5 </a:t>
            </a:r>
            <a:r>
              <a:rPr lang="es-PR" dirty="0" err="1">
                <a:solidFill>
                  <a:srgbClr val="1F3864"/>
                </a:solidFill>
              </a:rPr>
              <a:t>to</a:t>
            </a:r>
            <a:r>
              <a:rPr lang="es-PR" dirty="0">
                <a:solidFill>
                  <a:srgbClr val="1F3864"/>
                </a:solidFill>
              </a:rPr>
              <a:t> y 8 </a:t>
            </a:r>
            <a:r>
              <a:rPr lang="es-PR" dirty="0" err="1">
                <a:solidFill>
                  <a:srgbClr val="1F3864"/>
                </a:solidFill>
              </a:rPr>
              <a:t>vo</a:t>
            </a:r>
            <a:r>
              <a:rPr lang="es-PR" dirty="0">
                <a:solidFill>
                  <a:srgbClr val="1F3864"/>
                </a:solidFill>
              </a:rPr>
              <a:t> grado</a:t>
            </a:r>
          </a:p>
        </p:txBody>
      </p:sp>
    </p:spTree>
    <p:extLst>
      <p:ext uri="{BB962C8B-B14F-4D97-AF65-F5344CB8AC3E}">
        <p14:creationId xmlns:p14="http://schemas.microsoft.com/office/powerpoint/2010/main" val="357941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5CC95BF-7A10-B6AF-BFA2-6E005E3EE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61718" r="62499"/>
          <a:stretch/>
        </p:blipFill>
        <p:spPr>
          <a:xfrm>
            <a:off x="6427" y="4724400"/>
            <a:ext cx="3041573" cy="30480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096000"/>
            <a:ext cx="1282846" cy="12828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52D2FC-CA39-AA75-C47E-018ABB8B77EB}"/>
              </a:ext>
            </a:extLst>
          </p:cNvPr>
          <p:cNvSpPr/>
          <p:nvPr/>
        </p:nvSpPr>
        <p:spPr>
          <a:xfrm>
            <a:off x="1066800" y="6858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¿Cómo puedo solicitar las cualificaciones </a:t>
            </a:r>
          </a:p>
          <a:p>
            <a:r>
              <a:rPr lang="es-ES" sz="3200" b="1" dirty="0">
                <a:solidFill>
                  <a:schemeClr val="accent1">
                    <a:lumMod val="50000"/>
                  </a:schemeClr>
                </a:solidFill>
              </a:rPr>
              <a:t>del maestro de mi hijo?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C815DF-C957-C40F-0364-BBBA7B9B93FC}"/>
              </a:ext>
            </a:extLst>
          </p:cNvPr>
          <p:cNvSpPr/>
          <p:nvPr/>
        </p:nvSpPr>
        <p:spPr>
          <a:xfrm>
            <a:off x="1752600" y="2286000"/>
            <a:ext cx="10443981" cy="30617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Como padres de Título I, ustedes tienen el derecho de solicitar las cualificaciones del maestro de su hijo.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folleto de Información de Título I explica sus derechos.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Para solicitar las cualificaciones usted puede: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Solicitar por escrito al director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Buscar la información en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http://www.fldoe.org/edcert/public.asp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Requisitos de </a:t>
            </a:r>
            <a:r>
              <a:rPr kumimoji="0" lang="es-ES" sz="1800" b="0" i="1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ESSA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</a:rPr>
              <a:t>– notificación de cuatro semanas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Actualmente, nuestra escuela cuenta con </a:t>
            </a:r>
            <a:r>
              <a:rPr lang="en-US" b="1" dirty="0">
                <a:solidFill>
                  <a:srgbClr val="C00000"/>
                </a:solidFill>
              </a:rPr>
              <a:t>95%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 maestros </a:t>
            </a:r>
            <a:r>
              <a:rPr lang="es-EC" dirty="0">
                <a:solidFill>
                  <a:schemeClr val="accent1">
                    <a:lumMod val="50000"/>
                  </a:schemeClr>
                </a:solidFill>
              </a:rPr>
              <a:t>certificados por el estado</a:t>
            </a: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7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maestros que están enseñando fuera de su área de especialización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94869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información se envía al hogar dos veces al año</a:t>
            </a:r>
          </a:p>
        </p:txBody>
      </p:sp>
    </p:spTree>
    <p:extLst>
      <p:ext uri="{BB962C8B-B14F-4D97-AF65-F5344CB8AC3E}">
        <p14:creationId xmlns:p14="http://schemas.microsoft.com/office/powerpoint/2010/main" val="390581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rectangle&#10;&#10;Description automatically generated">
            <a:extLst>
              <a:ext uri="{FF2B5EF4-FFF2-40B4-BE49-F238E27FC236}">
                <a16:creationId xmlns:a16="http://schemas.microsoft.com/office/drawing/2014/main" id="{1470C316-AA82-2D21-B62F-E69C092A0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75531" r="2422" b="940"/>
          <a:stretch/>
        </p:blipFill>
        <p:spPr>
          <a:xfrm>
            <a:off x="0" y="5943600"/>
            <a:ext cx="12801600" cy="182880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24600"/>
            <a:ext cx="1282846" cy="12828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7B6721-2824-F34C-2BB5-6F8C01CE7842}"/>
              </a:ext>
            </a:extLst>
          </p:cNvPr>
          <p:cNvSpPr/>
          <p:nvPr/>
        </p:nvSpPr>
        <p:spPr>
          <a:xfrm>
            <a:off x="2667000" y="641122"/>
            <a:ext cx="72974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Qué es el Programa de Título I?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563C8-1018-4599-DE7D-0A2E1A20300B}"/>
              </a:ext>
            </a:extLst>
          </p:cNvPr>
          <p:cNvSpPr/>
          <p:nvPr/>
        </p:nvSpPr>
        <p:spPr>
          <a:xfrm>
            <a:off x="2514600" y="2213691"/>
            <a:ext cx="8456363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Título I, es el programa de ayuda federal más grande para las escuelas de nuestra nación.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 meta del Programa Título I es ofrecer una educación de alta calidad para cada niño.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son entregados a la Agencia Local de Educación (</a:t>
            </a:r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, por sus siglas en inglés), la cual es el Distrito, para ser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distribuídos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a las escuelas.</a:t>
            </a:r>
          </a:p>
          <a:p>
            <a:pPr lvl="0">
              <a:defRPr/>
            </a:pP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</a:rPr>
              <a:t>Poinciana High School </a:t>
            </a:r>
            <a:r>
              <a:rPr lang="es-CO" sz="2000" dirty="0">
                <a:solidFill>
                  <a:schemeClr val="accent1">
                    <a:lumMod val="50000"/>
                  </a:schemeClr>
                </a:solidFill>
              </a:rPr>
              <a:t>es una escuela Título I, porque más del 70% de los estudiantes cumplen con los criterios del nivel de pobreza.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3A5387DE-CE19-4431-D325-549A4FEF1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 t="67903" r="1666" b="9574"/>
          <a:stretch/>
        </p:blipFill>
        <p:spPr>
          <a:xfrm>
            <a:off x="0" y="6010058"/>
            <a:ext cx="12768549" cy="1762342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2" y="6750202"/>
            <a:ext cx="907315" cy="9073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4C6BB3-0E0F-D7B6-18B0-DDDB15E279BA}"/>
              </a:ext>
            </a:extLst>
          </p:cNvPr>
          <p:cNvSpPr/>
          <p:nvPr/>
        </p:nvSpPr>
        <p:spPr>
          <a:xfrm>
            <a:off x="381000" y="568540"/>
            <a:ext cx="9519739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chemeClr val="accent1">
                    <a:lumMod val="50000"/>
                  </a:schemeClr>
                </a:solidFill>
              </a:rPr>
              <a:t>Cuáles son mis derechos como padre de Título I?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A2988-49F4-15DD-8C95-ADD9A8CB98FB}"/>
              </a:ext>
            </a:extLst>
          </p:cNvPr>
          <p:cNvSpPr/>
          <p:nvPr/>
        </p:nvSpPr>
        <p:spPr>
          <a:xfrm>
            <a:off x="2133600" y="1507928"/>
            <a:ext cx="9608285" cy="45021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Usted tiene el derecho de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Tener la oportunidad de programar reuniones frecuentes para dar sugerencias y participar, según sea apropiado, en decisiones que se relacionen con la educación de su hijo.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Puede esperar una respuesta a cualquier sugerencia, tan pronto como sea posible.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Si usted no está satisfecho, someta comentarios al Plan de la Escuela, tan pronto como esté disponible a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Infórmese de cómo se gasta este dinero a nivel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y la escuela.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LEA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de Título I.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y revisión de los Planes de la Escuela y el Distrito para la Participación de los Padres y las Familias.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 </a:t>
            </a:r>
            <a:r>
              <a:rPr lang="es-ES" b="1" i="1" dirty="0">
                <a:solidFill>
                  <a:schemeClr val="accent1">
                    <a:lumMod val="50000"/>
                  </a:schemeClr>
                </a:solidFill>
              </a:rPr>
              <a:t>Compact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 de padre-escuela.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Participe en el desarrollo del plan de mejoramiento escolar.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Solicite las cualificaciones de los maestros de su hijo.</a:t>
            </a:r>
          </a:p>
        </p:txBody>
      </p:sp>
    </p:spTree>
    <p:extLst>
      <p:ext uri="{BB962C8B-B14F-4D97-AF65-F5344CB8AC3E}">
        <p14:creationId xmlns:p14="http://schemas.microsoft.com/office/powerpoint/2010/main" val="208473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4AEBF-934A-A15A-B980-6D4A2F54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" y="0"/>
            <a:ext cx="2057400" cy="7762301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477000"/>
            <a:ext cx="922770" cy="9227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51EF6A-04B7-327A-9B63-F3614A1A9951}"/>
              </a:ext>
            </a:extLst>
          </p:cNvPr>
          <p:cNvSpPr/>
          <p:nvPr/>
        </p:nvSpPr>
        <p:spPr>
          <a:xfrm>
            <a:off x="2209800" y="762000"/>
            <a:ext cx="674376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200" b="1" dirty="0">
                <a:solidFill>
                  <a:schemeClr val="accent1">
                    <a:lumMod val="50000"/>
                  </a:schemeClr>
                </a:solidFill>
              </a:rPr>
              <a:t>¿</a:t>
            </a:r>
            <a:r>
              <a:rPr lang="es-GT" sz="4000" b="1" dirty="0">
                <a:solidFill>
                  <a:schemeClr val="accent1">
                    <a:lumMod val="50000"/>
                  </a:schemeClr>
                </a:solidFill>
              </a:rPr>
              <a:t>Cómo puedo participar?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48EF67-C42D-3D95-03A5-1711E1700AD9}"/>
              </a:ext>
            </a:extLst>
          </p:cNvPr>
          <p:cNvSpPr/>
          <p:nvPr/>
        </p:nvSpPr>
        <p:spPr>
          <a:xfrm>
            <a:off x="2819400" y="1631303"/>
            <a:ext cx="8482153" cy="449969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 la escuela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SAC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la Organización de Padres y Maestros  (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PTO</a:t>
            </a: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05790" lvl="1" indent="-285750">
              <a:lnSpc>
                <a:spcPct val="120000"/>
              </a:lnSpc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</a:rPr>
              <a:t>ágina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 web de la escuela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20040" lvl="1">
              <a:lnSpc>
                <a:spcPct val="120000"/>
              </a:lnSpc>
            </a:pPr>
            <a:endParaRPr lang="es-ES" sz="2000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PY" sz="2000" b="1" dirty="0">
                <a:solidFill>
                  <a:schemeClr val="accent1">
                    <a:lumMod val="50000"/>
                  </a:schemeClr>
                </a:solidFill>
              </a:rPr>
              <a:t>Distrito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Escuche las llamadas del sistema automatizado del Distrito 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Esté pendiente de boletines/invitaciones que sean enviadas al hogar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PY" sz="2000" dirty="0">
                <a:solidFill>
                  <a:schemeClr val="accent1">
                    <a:lumMod val="50000"/>
                  </a:schemeClr>
                </a:solidFill>
              </a:rPr>
              <a:t>Asista a las reuniones de </a:t>
            </a:r>
            <a:r>
              <a:rPr lang="es-PY" sz="2000" i="1" dirty="0">
                <a:solidFill>
                  <a:schemeClr val="accent1">
                    <a:lumMod val="50000"/>
                  </a:schemeClr>
                </a:solidFill>
              </a:rPr>
              <a:t>PAC</a:t>
            </a:r>
          </a:p>
          <a:p>
            <a:pPr marL="605790" lvl="1" indent="-28575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Página web del distrito y redes sociales</a:t>
            </a:r>
            <a:endParaRPr lang="es-PY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0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14B1F5-88FF-33AD-E472-BB64C4E0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7982"/>
            <a:ext cx="12801600" cy="1506910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00800"/>
            <a:ext cx="1219200" cy="12192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C82929-3625-0C7C-ECAB-2CB3DDE3D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91924"/>
              </p:ext>
            </p:extLst>
          </p:nvPr>
        </p:nvGraphicFramePr>
        <p:xfrm>
          <a:off x="2302722" y="2481141"/>
          <a:ext cx="9660680" cy="1886108"/>
        </p:xfrm>
        <a:graphic>
          <a:graphicData uri="http://schemas.openxmlformats.org/drawingml/2006/table">
            <a:tbl>
              <a:tblPr firstRow="1" bandRow="1"/>
              <a:tblGrid>
                <a:gridCol w="2909963">
                  <a:extLst>
                    <a:ext uri="{9D8B030D-6E8A-4147-A177-3AD203B41FA5}">
                      <a16:colId xmlns:a16="http://schemas.microsoft.com/office/drawing/2014/main" val="4226239504"/>
                    </a:ext>
                  </a:extLst>
                </a:gridCol>
                <a:gridCol w="3146775">
                  <a:extLst>
                    <a:ext uri="{9D8B030D-6E8A-4147-A177-3AD203B41FA5}">
                      <a16:colId xmlns:a16="http://schemas.microsoft.com/office/drawing/2014/main" val="1597869947"/>
                    </a:ext>
                  </a:extLst>
                </a:gridCol>
                <a:gridCol w="3603942">
                  <a:extLst>
                    <a:ext uri="{9D8B030D-6E8A-4147-A177-3AD203B41FA5}">
                      <a16:colId xmlns:a16="http://schemas.microsoft.com/office/drawing/2014/main" val="351663186"/>
                    </a:ext>
                  </a:extLst>
                </a:gridCol>
              </a:tblGrid>
              <a:tr h="58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Name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Phone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+mn-lt"/>
                        </a:rPr>
                        <a:t>E-mail address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263169"/>
                  </a:ext>
                </a:extLst>
              </a:tr>
              <a:tr h="638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Jeff Schwartz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(407) 870-4860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Jeffrey.schwartz@osceolaschools.net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704"/>
                  </a:ext>
                </a:extLst>
              </a:tr>
              <a:tr h="666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Jessica Perez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(407) 870-4860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Jessica.perez@osceolaschools.net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19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8032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F3229A-DB03-1FCA-95DF-C51E65D521A6}"/>
              </a:ext>
            </a:extLst>
          </p:cNvPr>
          <p:cNvSpPr txBox="1"/>
          <p:nvPr/>
        </p:nvSpPr>
        <p:spPr>
          <a:xfrm>
            <a:off x="3276600" y="4881491"/>
            <a:ext cx="670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4"/>
              </a:rPr>
              <a:t>Title I Resources / Title I Information (osceolaschools.net)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8DB401-CBC5-76CB-1729-DEE80245CE70}"/>
              </a:ext>
            </a:extLst>
          </p:cNvPr>
          <p:cNvSpPr/>
          <p:nvPr/>
        </p:nvSpPr>
        <p:spPr>
          <a:xfrm>
            <a:off x="2617940" y="435891"/>
            <a:ext cx="7565719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¿Quiénes son mis contactos </a:t>
            </a:r>
          </a:p>
          <a:p>
            <a:pPr algn="ctr"/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de Título I en la escuela?</a:t>
            </a:r>
            <a:endParaRPr lang="en-US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D7B673D-4332-3891-B8A6-74EA5ABC1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722" y="5610210"/>
            <a:ext cx="8196154" cy="30970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Para obtener más información sobre las escuelas de Título I, visite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  <a:hlinkClick r:id="rId5"/>
              </a:rPr>
              <a:t>www.osceolaschools.net/specialprograms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1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00800"/>
            <a:ext cx="1096361" cy="1096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085E99-BF64-2C3F-3DD9-9578F017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045">
            <a:off x="4593632" y="4534535"/>
            <a:ext cx="2300863" cy="21230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4ED5F6-970E-0363-CD17-A7E572F4A0A4}"/>
              </a:ext>
            </a:extLst>
          </p:cNvPr>
          <p:cNvSpPr/>
          <p:nvPr/>
        </p:nvSpPr>
        <p:spPr>
          <a:xfrm>
            <a:off x="2667000" y="533400"/>
            <a:ext cx="67488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Estamos aquí para hacer que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 COSAS BUENAS </a:t>
            </a:r>
          </a:p>
          <a:p>
            <a:pPr algn="ctr"/>
            <a:r>
              <a:rPr lang="es-DO" sz="40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le sucedan a otras personas. </a:t>
            </a:r>
            <a:endParaRPr lang="es-DO" sz="28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72A7FA-E892-86FD-39E8-0733111685C3}"/>
              </a:ext>
            </a:extLst>
          </p:cNvPr>
          <p:cNvSpPr/>
          <p:nvPr/>
        </p:nvSpPr>
        <p:spPr>
          <a:xfrm>
            <a:off x="2205154" y="2870697"/>
            <a:ext cx="767249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¿ 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Tienes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Preguntas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? </a:t>
            </a:r>
            <a:endParaRPr lang="en-US" sz="6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932126-DF59-6615-3217-BFFBBA500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810" y="0"/>
            <a:ext cx="303779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101D3-09BE-E9F2-9EB8-176A28B8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048" y="0"/>
            <a:ext cx="4035552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130446" cy="11304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7934D3-726F-204A-CD7B-E000B6EF45AF}"/>
              </a:ext>
            </a:extLst>
          </p:cNvPr>
          <p:cNvSpPr/>
          <p:nvPr/>
        </p:nvSpPr>
        <p:spPr>
          <a:xfrm>
            <a:off x="1752600" y="457200"/>
            <a:ext cx="84241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¿Qué es el plan del </a:t>
            </a:r>
            <a:r>
              <a:rPr lang="es-DO" sz="4000" b="1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DO" sz="4000" b="1" dirty="0">
                <a:solidFill>
                  <a:schemeClr val="accent1">
                    <a:lumMod val="50000"/>
                  </a:schemeClr>
                </a:solidFill>
              </a:rPr>
              <a:t> de Título I?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B296D-A3AE-20A9-1DF4-6920C750BB06}"/>
              </a:ext>
            </a:extLst>
          </p:cNvPr>
          <p:cNvSpPr/>
          <p:nvPr/>
        </p:nvSpPr>
        <p:spPr>
          <a:xfrm>
            <a:off x="1981200" y="1524335"/>
            <a:ext cx="9224708" cy="47237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del LEA de Título I es la actualización anual de las iniciativas estratégicas</a:t>
            </a: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del distrito.</a:t>
            </a: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Plan de Participación de Padres y Familias del Título I del LEA.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Algunas de las partes del plan incluyen: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Evaluaciones académicas de los estudiantes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Cualificaciones y desarrollo profesional para empleados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Estrategias de participación para padres, incluyendo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 de los Padres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Mejoramiento escolar 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de Título I y el Plan del </a:t>
            </a:r>
            <a:r>
              <a:rPr lang="es-ES" i="1" dirty="0">
                <a:solidFill>
                  <a:schemeClr val="accent1">
                    <a:lumMod val="50000"/>
                  </a:schemeClr>
                </a:solidFill>
              </a:rPr>
              <a:t>LEA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sobre la Participación de los Padres.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298403"/>
            <a:ext cx="1282846" cy="12828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D72623-86DE-5ACC-EC41-B5CA5CC31A14}"/>
              </a:ext>
            </a:extLst>
          </p:cNvPr>
          <p:cNvSpPr/>
          <p:nvPr/>
        </p:nvSpPr>
        <p:spPr>
          <a:xfrm>
            <a:off x="271026" y="752282"/>
            <a:ext cx="908062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4000" b="1" dirty="0">
                <a:solidFill>
                  <a:schemeClr val="accent1">
                    <a:lumMod val="50000"/>
                  </a:schemeClr>
                </a:solidFill>
              </a:rPr>
              <a:t>Qué es un plan para toda la escuela?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BEC36-6FDF-4283-4C9D-3DB81ECE238C}"/>
              </a:ext>
            </a:extLst>
          </p:cNvPr>
          <p:cNvSpPr/>
          <p:nvPr/>
        </p:nvSpPr>
        <p:spPr>
          <a:xfrm>
            <a:off x="1721243" y="1905000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Cada escuela que recibe fondos de Título I debe tener un plan. 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Los componentes del plan de la escuela están </a:t>
            </a:r>
            <a:r>
              <a:rPr lang="es-CR" sz="2400" dirty="0" err="1">
                <a:solidFill>
                  <a:schemeClr val="accent1">
                    <a:lumMod val="50000"/>
                  </a:schemeClr>
                </a:solidFill>
              </a:rPr>
              <a:t>incluídos</a:t>
            </a: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 en el plan de mejoramiento escolar.</a:t>
            </a:r>
          </a:p>
          <a:p>
            <a:pPr>
              <a:defRPr/>
            </a:pPr>
            <a:endParaRPr lang="es-C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s-CR" sz="2400" dirty="0">
                <a:solidFill>
                  <a:schemeClr val="accent1">
                    <a:lumMod val="50000"/>
                  </a:schemeClr>
                </a:solidFill>
              </a:rPr>
              <a:t>Ustedes, como padres de Título I, tienen el derecho de participar en el desarrollo del plan de mejoramiento de </a:t>
            </a:r>
            <a:r>
              <a:rPr lang="es-CR" sz="2400" b="1" dirty="0" err="1">
                <a:solidFill>
                  <a:srgbClr val="C00000"/>
                </a:solidFill>
              </a:rPr>
              <a:t>Poinciana</a:t>
            </a:r>
            <a:r>
              <a:rPr lang="es-CR" sz="2400" b="1" dirty="0">
                <a:solidFill>
                  <a:srgbClr val="C00000"/>
                </a:solidFill>
              </a:rPr>
              <a:t> High </a:t>
            </a:r>
            <a:r>
              <a:rPr lang="es-CR" sz="2400" b="1" dirty="0" err="1">
                <a:solidFill>
                  <a:srgbClr val="C00000"/>
                </a:solidFill>
              </a:rPr>
              <a:t>School</a:t>
            </a:r>
            <a:endParaRPr lang="es-CR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B7E32C-28BC-7AA5-13B1-EBCA44A49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62"/>
          <a:stretch/>
        </p:blipFill>
        <p:spPr>
          <a:xfrm>
            <a:off x="-28460" y="4749745"/>
            <a:ext cx="3499407" cy="3022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green and white logo&#10;&#10;Description automatically generated">
            <a:extLst>
              <a:ext uri="{FF2B5EF4-FFF2-40B4-BE49-F238E27FC236}">
                <a16:creationId xmlns:a16="http://schemas.microsoft.com/office/drawing/2014/main" id="{239D7760-27B1-D72E-F685-C48387B81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7" t="69929" r="908" b="9804"/>
          <a:stretch/>
        </p:blipFill>
        <p:spPr>
          <a:xfrm>
            <a:off x="0" y="6172200"/>
            <a:ext cx="12801600" cy="1600200"/>
          </a:xfrm>
          <a:prstGeom prst="rect">
            <a:avLst/>
          </a:prstGeom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20F4A381-122F-7773-5C94-BFE88AEB2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80969"/>
            <a:ext cx="1066800" cy="106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0F99B7-99AF-21B8-3A7F-21F61C3033BA}"/>
              </a:ext>
            </a:extLst>
          </p:cNvPr>
          <p:cNvSpPr/>
          <p:nvPr/>
        </p:nvSpPr>
        <p:spPr>
          <a:xfrm>
            <a:off x="762000" y="685800"/>
            <a:ext cx="89807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3600" b="1" dirty="0">
                <a:solidFill>
                  <a:schemeClr val="accent1">
                    <a:lumMod val="50000"/>
                  </a:schemeClr>
                </a:solidFill>
              </a:rPr>
              <a:t>¿Cómo es conducida la evaluación del Plan de Participación para los Padres y las Familias?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B8D73-1A7D-EF6E-21C4-FF96709BF854}"/>
              </a:ext>
            </a:extLst>
          </p:cNvPr>
          <p:cNvSpPr/>
          <p:nvPr/>
        </p:nvSpPr>
        <p:spPr>
          <a:xfrm>
            <a:off x="762000" y="2127105"/>
            <a:ext cx="10583326" cy="45920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Nuestra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ha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identificado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siguientes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áreas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enfoque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25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250" dirty="0">
                <a:solidFill>
                  <a:schemeClr val="accent1">
                    <a:lumMod val="50000"/>
                  </a:schemeClr>
                </a:solidFill>
              </a:rPr>
              <a:t> 2024-2025:</a:t>
            </a:r>
          </a:p>
          <a:p>
            <a:pPr>
              <a:lnSpc>
                <a:spcPct val="120000"/>
              </a:lnSpc>
            </a:pPr>
            <a:r>
              <a:rPr lang="en-US" sz="2250" dirty="0">
                <a:solidFill>
                  <a:srgbClr val="0070C0"/>
                </a:solidFill>
              </a:rPr>
              <a:t>	</a:t>
            </a:r>
            <a:r>
              <a:rPr lang="en-US" sz="2000" b="1" dirty="0">
                <a:solidFill>
                  <a:srgbClr val="C00000"/>
                </a:solidFill>
              </a:rPr>
              <a:t>1. ESSA </a:t>
            </a:r>
            <a:r>
              <a:rPr lang="en-US" sz="2000" b="1" dirty="0" err="1">
                <a:solidFill>
                  <a:srgbClr val="C00000"/>
                </a:solidFill>
              </a:rPr>
              <a:t>subgrupo</a:t>
            </a:r>
            <a:r>
              <a:rPr lang="en-US" sz="2000" b="1" dirty="0">
                <a:solidFill>
                  <a:srgbClr val="C00000"/>
                </a:solidFill>
              </a:rPr>
              <a:t> – SWD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	2. </a:t>
            </a:r>
            <a:r>
              <a:rPr lang="en-US" sz="2000" b="1" dirty="0" err="1">
                <a:solidFill>
                  <a:srgbClr val="C00000"/>
                </a:solidFill>
              </a:rPr>
              <a:t>Matematicas</a:t>
            </a:r>
            <a:r>
              <a:rPr lang="en-US" sz="2000" b="1" dirty="0">
                <a:solidFill>
                  <a:srgbClr val="C00000"/>
                </a:solidFill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</a:rPr>
              <a:t>instruccion</a:t>
            </a:r>
            <a:endParaRPr lang="en-US" sz="2000" b="1" dirty="0">
              <a:solidFill>
                <a:srgbClr val="C0000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	3. </a:t>
            </a:r>
            <a:r>
              <a:rPr lang="en-US" sz="2000" b="1" dirty="0" err="1">
                <a:solidFill>
                  <a:srgbClr val="C00000"/>
                </a:solidFill>
              </a:rPr>
              <a:t>Graduacion</a:t>
            </a:r>
            <a:r>
              <a:rPr lang="en-US" sz="2000" b="1" dirty="0">
                <a:solidFill>
                  <a:srgbClr val="C00000"/>
                </a:solidFill>
              </a:rPr>
              <a:t>/</a:t>
            </a:r>
            <a:r>
              <a:rPr lang="en-US" sz="2000" b="1" dirty="0" err="1">
                <a:solidFill>
                  <a:srgbClr val="C00000"/>
                </a:solidFill>
              </a:rPr>
              <a:t>aceleracion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  <a:cs typeface="Calibri"/>
              </a:rPr>
              <a:t>	4. ELA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Instructiva</a:t>
            </a:r>
            <a:endParaRPr lang="en-US" sz="2000" b="1" dirty="0">
              <a:solidFill>
                <a:srgbClr val="C0000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  <a:cs typeface="Calibri"/>
              </a:rPr>
              <a:t>	5.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Estudios</a:t>
            </a:r>
            <a:r>
              <a:rPr lang="en-US" sz="20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sociales</a:t>
            </a:r>
            <a:r>
              <a:rPr lang="en-US" sz="20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instructiva</a:t>
            </a:r>
            <a:endParaRPr lang="en-US" sz="2000" b="1" dirty="0">
              <a:solidFill>
                <a:srgbClr val="C0000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  <a:cs typeface="Calibri"/>
              </a:rPr>
              <a:t>	6.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Ciencia</a:t>
            </a:r>
            <a:r>
              <a:rPr lang="en-US" sz="20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Calibri"/>
              </a:rPr>
              <a:t>instructiva</a:t>
            </a:r>
            <a:endParaRPr lang="en-US" sz="2000" b="1" dirty="0">
              <a:solidFill>
                <a:srgbClr val="C00000"/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Favor de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participar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reuniones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mensuales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del Consejo de Padres (SAC),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donde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discutiremos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nuestro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progreso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cómo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podemos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aumentar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logro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académico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Durante los meses de septiembre, diciembre y marzo, revisaremos, discutiremos y solicitaremos comentarios sobre el Título I y los planes de participación de padres y familias de la escuela.</a:t>
            </a:r>
            <a:endParaRPr lang="en-US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92496B8F-46D7-2A66-6557-D27262FB4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900" y="6417439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10DD7-1BE4-96FD-5AE5-CE20760CD331}"/>
              </a:ext>
            </a:extLst>
          </p:cNvPr>
          <p:cNvSpPr/>
          <p:nvPr/>
        </p:nvSpPr>
        <p:spPr>
          <a:xfrm>
            <a:off x="3332358" y="1828800"/>
            <a:ext cx="8001000" cy="420910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estudiantes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2023-2024 de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Evaluaciones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los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Estándares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Florida (FSA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y/o Final-de-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Curso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(EOC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inglés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están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enumeradas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continuación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C00000"/>
                </a:solidFill>
                <a:cs typeface="Calibri"/>
              </a:rPr>
              <a:t>ELA 44%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  <a:cs typeface="Calibri"/>
              </a:rPr>
              <a:t>Matematicas</a:t>
            </a:r>
            <a:r>
              <a:rPr lang="en-US" sz="1600" b="1" dirty="0">
                <a:solidFill>
                  <a:srgbClr val="C00000"/>
                </a:solidFill>
                <a:cs typeface="Calibri"/>
              </a:rPr>
              <a:t> 32%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</a:rPr>
              <a:t>Ciencia</a:t>
            </a:r>
            <a:r>
              <a:rPr lang="en-US" sz="1600" b="1" dirty="0">
                <a:solidFill>
                  <a:srgbClr val="C00000"/>
                </a:solidFill>
              </a:rPr>
              <a:t> 66%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srgbClr val="C00000"/>
                </a:solidFill>
                <a:cs typeface="Calibri"/>
              </a:rPr>
              <a:t>Estudio</a:t>
            </a:r>
            <a:r>
              <a:rPr lang="en-US" sz="1600" b="1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cs typeface="Calibri"/>
              </a:rPr>
              <a:t>Sociales</a:t>
            </a:r>
            <a:r>
              <a:rPr lang="en-US" sz="1600" b="1" dirty="0">
                <a:solidFill>
                  <a:srgbClr val="C00000"/>
                </a:solidFill>
                <a:cs typeface="Calibri"/>
              </a:rPr>
              <a:t> 60%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El Plan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escuela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2024-2025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puede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ser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accesado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https://www.floridacims.org/districts/osceola</a:t>
            </a:r>
            <a:r>
              <a:rPr lang="en-US" sz="1600" b="1" dirty="0">
                <a:solidFill>
                  <a:srgbClr val="00B0F0"/>
                </a:solidFill>
              </a:rPr>
              <a:t> </a:t>
            </a:r>
            <a:endParaRPr lang="en-US" sz="1600" b="1" dirty="0">
              <a:solidFill>
                <a:srgbClr val="00B0F0"/>
              </a:solidFill>
              <a:cs typeface="Calibri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rgbClr val="0070C0"/>
              </a:solidFill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Cada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usamos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las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previo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para determiner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nuestras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metas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escolar para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el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siguiente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</a:rPr>
              <a:t>año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3DE2D-8200-D63F-CD18-78D4C32B0AE1}"/>
              </a:ext>
            </a:extLst>
          </p:cNvPr>
          <p:cNvSpPr/>
          <p:nvPr/>
        </p:nvSpPr>
        <p:spPr>
          <a:xfrm>
            <a:off x="2062562" y="713538"/>
            <a:ext cx="932037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Puntuaciones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del Plan de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</a:rPr>
              <a:t>Mejoramiento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Escolar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 descr="A blue and green border with a white background&#10;&#10;Description automatically generated">
            <a:extLst>
              <a:ext uri="{FF2B5EF4-FFF2-40B4-BE49-F238E27FC236}">
                <a16:creationId xmlns:a16="http://schemas.microsoft.com/office/drawing/2014/main" id="{CF46547D-AA22-8400-1324-25796C99B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57"/>
          <a:stretch/>
        </p:blipFill>
        <p:spPr>
          <a:xfrm>
            <a:off x="0" y="918"/>
            <a:ext cx="19812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ue rectangle&#10;&#10;Description automatically generated">
            <a:extLst>
              <a:ext uri="{FF2B5EF4-FFF2-40B4-BE49-F238E27FC236}">
                <a16:creationId xmlns:a16="http://schemas.microsoft.com/office/drawing/2014/main" id="{03E26436-560B-FCF7-3981-3F5284D45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74734" r="1744" b="980"/>
          <a:stretch/>
        </p:blipFill>
        <p:spPr>
          <a:xfrm>
            <a:off x="0" y="5946044"/>
            <a:ext cx="12801600" cy="1887557"/>
          </a:xfrm>
          <a:prstGeom prst="rect">
            <a:avLst/>
          </a:prstGeom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08747F9-8B43-B18F-1239-491182E7A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324600"/>
            <a:ext cx="1219200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5E5F84-8B7E-DC4B-FE55-34A488DA3446}"/>
              </a:ext>
            </a:extLst>
          </p:cNvPr>
          <p:cNvSpPr/>
          <p:nvPr/>
        </p:nvSpPr>
        <p:spPr>
          <a:xfrm>
            <a:off x="1676400" y="1685925"/>
            <a:ext cx="98657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Los fondos federales del Título I deben </a:t>
            </a:r>
            <a:r>
              <a:rPr lang="es-ES" sz="2000" b="1" u="sng" dirty="0">
                <a:solidFill>
                  <a:schemeClr val="accent1">
                    <a:lumMod val="50000"/>
                  </a:schemeClr>
                </a:solidFill>
              </a:rPr>
              <a:t>complementar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los programas existentes de la escuela. </a:t>
            </a:r>
          </a:p>
          <a:p>
            <a:pPr lvl="0">
              <a:spcBef>
                <a:spcPct val="20000"/>
              </a:spcBef>
              <a:defRPr/>
            </a:pPr>
            <a:endParaRPr lang="es-ES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En nuestra escuela usamos fondos del Título I para: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Agregar entrenadores académicos a nuestro personal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Añadir asistentes profesionales, para ayudar a sus hijos​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materiales y útiles escolares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Proveer tutoría 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Ofrecer desarrollo profesional adicional para nuestros maestros​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Comprar programas informáticos y equipo de tecnología suplementario​</a:t>
            </a:r>
          </a:p>
          <a:p>
            <a:pPr marL="182880" lvl="0" indent="-342900"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Llevar a cabo reuniones /entrenamientos/actividades ​informativas para los padres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30226F-92E7-EAE8-26B6-0B0A060CEECF}"/>
              </a:ext>
            </a:extLst>
          </p:cNvPr>
          <p:cNvSpPr/>
          <p:nvPr/>
        </p:nvSpPr>
        <p:spPr>
          <a:xfrm>
            <a:off x="2667000" y="304800"/>
            <a:ext cx="775984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¿Cómo </a:t>
            </a:r>
            <a:r>
              <a:rPr lang="en-US" sz="3600" dirty="0">
                <a:solidFill>
                  <a:srgbClr val="FF0000"/>
                </a:solidFill>
              </a:rPr>
              <a:t>Poinciana High </a:t>
            </a:r>
            <a:r>
              <a:rPr lang="es-CO" sz="3600" b="1" dirty="0">
                <a:solidFill>
                  <a:schemeClr val="accent1">
                    <a:lumMod val="50000"/>
                  </a:schemeClr>
                </a:solidFill>
              </a:rPr>
              <a:t>utilizamos nuestros fondos de Título I y SIP?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amily posing for a picture&#10;&#10;Description automatically generated">
            <a:extLst>
              <a:ext uri="{FF2B5EF4-FFF2-40B4-BE49-F238E27FC236}">
                <a16:creationId xmlns:a16="http://schemas.microsoft.com/office/drawing/2014/main" id="{D6C19EF2-8242-FA02-8763-B08863114F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7" r="1190" b="2122"/>
          <a:stretch/>
        </p:blipFill>
        <p:spPr>
          <a:xfrm>
            <a:off x="8763001" y="0"/>
            <a:ext cx="4038599" cy="7772400"/>
          </a:xfrm>
          <a:prstGeom prst="rect">
            <a:avLst/>
          </a:prstGeom>
        </p:spPr>
      </p:pic>
      <p:pic>
        <p:nvPicPr>
          <p:cNvPr id="6" name="Picture 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D7BB21C1-CAC7-AE0D-D5B3-73981F78D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4" y="6400800"/>
            <a:ext cx="1206646" cy="12066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54251B-85C0-0B73-44B6-DF1A9BA66F04}"/>
              </a:ext>
            </a:extLst>
          </p:cNvPr>
          <p:cNvSpPr/>
          <p:nvPr/>
        </p:nvSpPr>
        <p:spPr>
          <a:xfrm>
            <a:off x="1066800" y="2022933"/>
            <a:ext cx="9829800" cy="3726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cantidad de Título I asignada al Distrito Escolar del Condado Osceola para 2024-2025 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$22,086,807.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La ley estipula que debemos reservar 1% para la participación de los padres.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90% de esa cantidad, debe ser asignada a todas las escuelas de Título I del Distrito para implementar la participación de los padres a nivel escolar.  Nuestra escuela recibió  </a:t>
            </a:r>
            <a:r>
              <a:rPr lang="es-ES" b="1" dirty="0">
                <a:solidFill>
                  <a:srgbClr val="FF0000"/>
                </a:solidFill>
              </a:rPr>
              <a:t>$ 11,064.73</a:t>
            </a:r>
            <a:r>
              <a:rPr lang="es-ES" b="1" dirty="0"/>
              <a:t>.</a:t>
            </a:r>
            <a:endParaRPr lang="es-ES" b="1" dirty="0"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Distrito Escolar del Condado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Osceola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, utilizará el 10% restante para fomentar la participación de las familias, así como también para eventos de los padres y adiestramientos.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Padres de Título I, tienen el derecho y les exhortamos a participar en el proceso para determinar cómo se utilizan estos fondos a nivel del LEA y la escuela.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DAF91E-145E-60B4-9667-81B373C00B20}"/>
              </a:ext>
            </a:extLst>
          </p:cNvPr>
          <p:cNvSpPr/>
          <p:nvPr/>
        </p:nvSpPr>
        <p:spPr>
          <a:xfrm>
            <a:off x="991977" y="703765"/>
            <a:ext cx="51816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3200" b="1" dirty="0">
                <a:solidFill>
                  <a:schemeClr val="accent1">
                    <a:lumMod val="50000"/>
                  </a:schemeClr>
                </a:solidFill>
              </a:rPr>
              <a:t>Qué es el 1% reservado y cómo participan los padres?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3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EB77DBE1-7600-4CE7-3EEE-54CDB578E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363159"/>
            <a:ext cx="1282846" cy="12828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9D69CA-D565-D376-7A5B-1E0DA32AA08C}"/>
              </a:ext>
            </a:extLst>
          </p:cNvPr>
          <p:cNvSpPr/>
          <p:nvPr/>
        </p:nvSpPr>
        <p:spPr>
          <a:xfrm>
            <a:off x="304800" y="485726"/>
            <a:ext cx="981986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800" b="1" dirty="0">
                <a:solidFill>
                  <a:schemeClr val="accent1">
                    <a:lumMod val="50000"/>
                  </a:schemeClr>
                </a:solidFill>
              </a:rPr>
              <a:t>¿Qué es el Plan para la Participación de los Padres y las Familias?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E6D74-750E-56D2-6104-46A1D744A54B}"/>
              </a:ext>
            </a:extLst>
          </p:cNvPr>
          <p:cNvSpPr/>
          <p:nvPr/>
        </p:nvSpPr>
        <p:spPr>
          <a:xfrm>
            <a:off x="914400" y="1371600"/>
            <a:ext cx="10812343" cy="10673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CO" i="1" dirty="0"/>
              <a:t>LEA</a:t>
            </a:r>
            <a:r>
              <a:rPr lang="es-CO" dirty="0"/>
              <a:t> y cada escuela Título I  crean un Plan para la Participación de las Familias (</a:t>
            </a:r>
            <a:r>
              <a:rPr lang="es-CO" i="1" dirty="0"/>
              <a:t>PFEP, </a:t>
            </a:r>
            <a:r>
              <a:rPr lang="es-CO" dirty="0"/>
              <a:t>por sus siglas en inglés)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El </a:t>
            </a:r>
            <a:r>
              <a:rPr lang="en-US" i="1" dirty="0"/>
              <a:t>PFEP</a:t>
            </a:r>
            <a:r>
              <a:rPr lang="en-US" dirty="0"/>
              <a:t> </a:t>
            </a:r>
            <a:r>
              <a:rPr lang="es-ES" dirty="0"/>
              <a:t>explica cómo serán implementados los requisitos de la Ley Cada Estudiante Triunfa (</a:t>
            </a:r>
            <a:r>
              <a:rPr lang="es-ES" i="1" dirty="0"/>
              <a:t>ESSA</a:t>
            </a:r>
            <a:r>
              <a:rPr lang="es-ES" dirty="0"/>
              <a:t>, por sus siglas en inglés) del 2015 para la participación de los padres en el Distrito y las escuelas.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1E01E-7842-0672-E080-90D474306668}"/>
              </a:ext>
            </a:extLst>
          </p:cNvPr>
          <p:cNvSpPr/>
          <p:nvPr/>
        </p:nvSpPr>
        <p:spPr>
          <a:xfrm>
            <a:off x="994628" y="2416040"/>
            <a:ext cx="10812343" cy="2507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Incluye… 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Expectativas para los padres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participarán los padres en el proceso de tomar decisiones</a:t>
            </a:r>
          </a:p>
          <a:p>
            <a:pPr marL="662940" lvl="1" indent="-34290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―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Cómo trabajará el </a:t>
            </a:r>
            <a:r>
              <a:rPr lang="es-ES" i="1" dirty="0">
                <a:solidFill>
                  <a:schemeClr val="bg2">
                    <a:lumMod val="10000"/>
                  </a:schemeClr>
                </a:solidFill>
              </a:rPr>
              <a:t>LEA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 y las escuelas para desarrollar la capacidad de la escuela y los padres, para tener una participación sólida de los padres que mejore el logro  académico de los estudiantes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Ustedes, como padres de Título I, tienen el derecho de participar en el desarrollo de los planes del Distrito y las Escuelas sobre la Participación de los Padres y las Familias.</a:t>
            </a:r>
          </a:p>
        </p:txBody>
      </p:sp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0AC8D6B-E722-C58E-7C97-A51D21B78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59804" r="62499"/>
          <a:stretch/>
        </p:blipFill>
        <p:spPr>
          <a:xfrm>
            <a:off x="6427" y="4572000"/>
            <a:ext cx="32701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2398</Words>
  <Application>Microsoft Office PowerPoint</Application>
  <PresentationFormat>Custom</PresentationFormat>
  <Paragraphs>286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inherit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Feliciano</dc:creator>
  <cp:lastModifiedBy>Jeffrey Schwartz</cp:lastModifiedBy>
  <cp:revision>10</cp:revision>
  <dcterms:created xsi:type="dcterms:W3CDTF">2023-06-29T13:20:03Z</dcterms:created>
  <dcterms:modified xsi:type="dcterms:W3CDTF">2024-09-08T13:32:58Z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2023-06-29T00:00:00Z</vt:filetime>
  </property>
  <property fmtid="{D5CDD505-2E9C-101B-9397-08002B2CF9AE}" pid="3" name="Creator">
    <vt:lpwstr>Adobe InDesign 18.3 (Macintosh)</vt:lpwstr>
  </property>
  <property fmtid="{D5CDD505-2E9C-101B-9397-08002B2CF9AE}" pid="4" name="LastSaved">
    <vt:filetime>2023-06-29T00:00:00Z</vt:filetime>
  </property>
  <property fmtid="{D5CDD505-2E9C-101B-9397-08002B2CF9AE}" pid="5" name="Producer">
    <vt:lpwstr>Adobe PDF Library 17.0</vt:lpwstr>
  </property>
</Properties>
</file>