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EA9E-4960-46B5-A415-399012600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Cowboy pride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B3DD8-E688-4A26-BC53-3BCAC36F7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 Be kind * be safe * be responsible * be ready to learn * </a:t>
            </a:r>
          </a:p>
        </p:txBody>
      </p:sp>
    </p:spTree>
    <p:extLst>
      <p:ext uri="{BB962C8B-B14F-4D97-AF65-F5344CB8AC3E}">
        <p14:creationId xmlns:p14="http://schemas.microsoft.com/office/powerpoint/2010/main" val="250005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"/>
    </mc:Choice>
    <mc:Fallback>
      <p:transition spd="slow" advClick="0" advTm="1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9D7-A129-4DB9-844A-E73D9DFE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n-US"/>
              <a:t>Be kind	</a:t>
            </a:r>
            <a:endParaRPr lang="en-US" dirty="0"/>
          </a:p>
        </p:txBody>
      </p:sp>
      <p:pic>
        <p:nvPicPr>
          <p:cNvPr id="22" name="Content Placeholder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7FC10E9D-72C3-41E8-A3D9-8B7132D71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6" y="1436289"/>
            <a:ext cx="3840480" cy="288036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9C25C4-8BE3-42EE-B7EC-C5D2DE6FCB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1012599"/>
              </p:ext>
            </p:extLst>
          </p:nvPr>
        </p:nvGraphicFramePr>
        <p:xfrm>
          <a:off x="4457978" y="2024187"/>
          <a:ext cx="6978635" cy="299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186">
                  <a:extLst>
                    <a:ext uri="{9D8B030D-6E8A-4147-A177-3AD203B41FA5}">
                      <a16:colId xmlns:a16="http://schemas.microsoft.com/office/drawing/2014/main" val="3432785759"/>
                    </a:ext>
                  </a:extLst>
                </a:gridCol>
                <a:gridCol w="1122622">
                  <a:extLst>
                    <a:ext uri="{9D8B030D-6E8A-4147-A177-3AD203B41FA5}">
                      <a16:colId xmlns:a16="http://schemas.microsoft.com/office/drawing/2014/main" val="2811512455"/>
                    </a:ext>
                  </a:extLst>
                </a:gridCol>
                <a:gridCol w="1477133">
                  <a:extLst>
                    <a:ext uri="{9D8B030D-6E8A-4147-A177-3AD203B41FA5}">
                      <a16:colId xmlns:a16="http://schemas.microsoft.com/office/drawing/2014/main" val="1827691548"/>
                    </a:ext>
                  </a:extLst>
                </a:gridCol>
                <a:gridCol w="1418048">
                  <a:extLst>
                    <a:ext uri="{9D8B030D-6E8A-4147-A177-3AD203B41FA5}">
                      <a16:colId xmlns:a16="http://schemas.microsoft.com/office/drawing/2014/main" val="3313332513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3761905746"/>
                    </a:ext>
                  </a:extLst>
                </a:gridCol>
              </a:tblGrid>
              <a:tr h="661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Walkways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90085"/>
                  </a:ext>
                </a:extLst>
              </a:tr>
              <a:tr h="20153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“good morning, excuse me, thank you.”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 for your turn in line.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Say, “please” and “thank you.”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 students privacy in the restroom.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Knock on the door before entering.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Flush the toilet.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turns.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directions.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 to others that are speaking.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a classmate if needed.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turns;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 words, include others in your play.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play equipment.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5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51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80A6-E167-4CB3-BC9D-AFA34095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n-US" dirty="0"/>
              <a:t>Be safe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763D18E-250F-4D26-AE47-2C00FCB1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6" y="451343"/>
            <a:ext cx="3220819" cy="485025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5C7B82-A4DB-40A5-AE9F-539DFAB3C2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8667303"/>
              </p:ext>
            </p:extLst>
          </p:nvPr>
        </p:nvGraphicFramePr>
        <p:xfrm>
          <a:off x="4812343" y="1629209"/>
          <a:ext cx="6380163" cy="381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350">
                  <a:extLst>
                    <a:ext uri="{9D8B030D-6E8A-4147-A177-3AD203B41FA5}">
                      <a16:colId xmlns:a16="http://schemas.microsoft.com/office/drawing/2014/main" val="3286506849"/>
                    </a:ext>
                  </a:extLst>
                </a:gridCol>
                <a:gridCol w="1026348">
                  <a:extLst>
                    <a:ext uri="{9D8B030D-6E8A-4147-A177-3AD203B41FA5}">
                      <a16:colId xmlns:a16="http://schemas.microsoft.com/office/drawing/2014/main" val="4137772601"/>
                    </a:ext>
                  </a:extLst>
                </a:gridCol>
                <a:gridCol w="1350458">
                  <a:extLst>
                    <a:ext uri="{9D8B030D-6E8A-4147-A177-3AD203B41FA5}">
                      <a16:colId xmlns:a16="http://schemas.microsoft.com/office/drawing/2014/main" val="3762220748"/>
                    </a:ext>
                  </a:extLst>
                </a:gridCol>
                <a:gridCol w="1296439">
                  <a:extLst>
                    <a:ext uri="{9D8B030D-6E8A-4147-A177-3AD203B41FA5}">
                      <a16:colId xmlns:a16="http://schemas.microsoft.com/office/drawing/2014/main" val="3251058520"/>
                    </a:ext>
                  </a:extLst>
                </a:gridCol>
                <a:gridCol w="1674568">
                  <a:extLst>
                    <a:ext uri="{9D8B030D-6E8A-4147-A177-3AD203B41FA5}">
                      <a16:colId xmlns:a16="http://schemas.microsoft.com/office/drawing/2014/main" val="3093422459"/>
                    </a:ext>
                  </a:extLst>
                </a:gridCol>
              </a:tblGrid>
              <a:tr h="261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Walkways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50855"/>
                  </a:ext>
                </a:extLst>
              </a:tr>
              <a:tr h="929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in hall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Staying on right side.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hands and feet to yourself.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parts to yourself.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walking feet.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any spills on the floor.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clog toilets.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 in chairs, hang up your backpacks/ jackets.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up or tell an adult about spills in bathroom or sink area.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your body parts to yourself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unsafe behavior to an adult.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0" marR="51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6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2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7199-962B-4DCC-8D88-660EFA62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54" y="685800"/>
            <a:ext cx="4526328" cy="1151965"/>
          </a:xfrm>
        </p:spPr>
        <p:txBody>
          <a:bodyPr>
            <a:normAutofit/>
          </a:bodyPr>
          <a:lstStyle/>
          <a:p>
            <a:r>
              <a:rPr lang="en-US" sz="5000"/>
              <a:t>Be responsible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0A7E8-6A79-41A1-9554-E864828E7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897673D-67E8-431C-8C01-F441B03C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8" y="1724811"/>
            <a:ext cx="4613495" cy="1943806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3262FF-D8BE-46A1-A7B6-754C412F9CF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4839232"/>
              </p:ext>
            </p:extLst>
          </p:nvPr>
        </p:nvGraphicFramePr>
        <p:xfrm>
          <a:off x="6213513" y="1595278"/>
          <a:ext cx="5335858" cy="3489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374">
                  <a:extLst>
                    <a:ext uri="{9D8B030D-6E8A-4147-A177-3AD203B41FA5}">
                      <a16:colId xmlns:a16="http://schemas.microsoft.com/office/drawing/2014/main" val="1164880068"/>
                    </a:ext>
                  </a:extLst>
                </a:gridCol>
                <a:gridCol w="858356">
                  <a:extLst>
                    <a:ext uri="{9D8B030D-6E8A-4147-A177-3AD203B41FA5}">
                      <a16:colId xmlns:a16="http://schemas.microsoft.com/office/drawing/2014/main" val="1026674589"/>
                    </a:ext>
                  </a:extLst>
                </a:gridCol>
                <a:gridCol w="1129415">
                  <a:extLst>
                    <a:ext uri="{9D8B030D-6E8A-4147-A177-3AD203B41FA5}">
                      <a16:colId xmlns:a16="http://schemas.microsoft.com/office/drawing/2014/main" val="1735181910"/>
                    </a:ext>
                  </a:extLst>
                </a:gridCol>
                <a:gridCol w="1084238">
                  <a:extLst>
                    <a:ext uri="{9D8B030D-6E8A-4147-A177-3AD203B41FA5}">
                      <a16:colId xmlns:a16="http://schemas.microsoft.com/office/drawing/2014/main" val="3444945267"/>
                    </a:ext>
                  </a:extLst>
                </a:gridCol>
                <a:gridCol w="1400475">
                  <a:extLst>
                    <a:ext uri="{9D8B030D-6E8A-4147-A177-3AD203B41FA5}">
                      <a16:colId xmlns:a16="http://schemas.microsoft.com/office/drawing/2014/main" val="1341591480"/>
                    </a:ext>
                  </a:extLst>
                </a:gridCol>
              </a:tblGrid>
              <a:tr h="185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Walkways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59391"/>
                  </a:ext>
                </a:extLst>
              </a:tr>
              <a:tr h="564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with your buddy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directly to your location.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your space.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Pick up any trash on the table and floor.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toilet, flush, wash your hands.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put toilet tissue in the toilet.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up supplies;  turn in your work; keep your desk clean; complete classwork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up any supplies (jackets, lunchboxes, sports equipment).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equipment appropriately.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259" marR="362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3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54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A2F-A838-4EF8-A66D-2C64FC7A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r>
              <a:rPr lang="en-US" dirty="0"/>
              <a:t>Be ready to learn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29D6C-C995-41CC-8AA3-0B297E786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F508545-9AE7-4085-B6A2-222378A40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7" r="-2" b="4962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980BF24-826F-4ECB-BE54-2788F455870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0105494"/>
              </p:ext>
            </p:extLst>
          </p:nvPr>
        </p:nvGraphicFramePr>
        <p:xfrm>
          <a:off x="5208397" y="1666526"/>
          <a:ext cx="5992812" cy="355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674">
                  <a:extLst>
                    <a:ext uri="{9D8B030D-6E8A-4147-A177-3AD203B41FA5}">
                      <a16:colId xmlns:a16="http://schemas.microsoft.com/office/drawing/2014/main" val="1346744838"/>
                    </a:ext>
                  </a:extLst>
                </a:gridCol>
                <a:gridCol w="964037">
                  <a:extLst>
                    <a:ext uri="{9D8B030D-6E8A-4147-A177-3AD203B41FA5}">
                      <a16:colId xmlns:a16="http://schemas.microsoft.com/office/drawing/2014/main" val="385923055"/>
                    </a:ext>
                  </a:extLst>
                </a:gridCol>
                <a:gridCol w="1268469">
                  <a:extLst>
                    <a:ext uri="{9D8B030D-6E8A-4147-A177-3AD203B41FA5}">
                      <a16:colId xmlns:a16="http://schemas.microsoft.com/office/drawing/2014/main" val="1737295454"/>
                    </a:ext>
                  </a:extLst>
                </a:gridCol>
                <a:gridCol w="1217730">
                  <a:extLst>
                    <a:ext uri="{9D8B030D-6E8A-4147-A177-3AD203B41FA5}">
                      <a16:colId xmlns:a16="http://schemas.microsoft.com/office/drawing/2014/main" val="1830099394"/>
                    </a:ext>
                  </a:extLst>
                </a:gridCol>
                <a:gridCol w="1572902">
                  <a:extLst>
                    <a:ext uri="{9D8B030D-6E8A-4147-A177-3AD203B41FA5}">
                      <a16:colId xmlns:a16="http://schemas.microsoft.com/office/drawing/2014/main" val="2650768982"/>
                    </a:ext>
                  </a:extLst>
                </a:gridCol>
              </a:tblGrid>
              <a:tr h="245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Walkways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Restroom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30012"/>
                  </a:ext>
                </a:extLst>
              </a:tr>
              <a:tr h="621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 quickly to your location.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quickly to your class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voices in halls.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Listen to all adults and directions. Be ready to line up when your teacher arrives.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 and return directly to class.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permission.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Eyes on teacher, in your spot, have your supplies ready;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your task.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directions from adults.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up when called so you can return to learning.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0" marR="4796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4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10AC-B2A1-4946-8D99-691BD725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cowboy celebration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D2B0D5-2A88-4FCC-AD0A-9CD29380E2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315483">
            <a:off x="5510590" y="2822661"/>
            <a:ext cx="5307126" cy="2447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6D235-7C58-4542-9649-AF9DE0DBA994}"/>
              </a:ext>
            </a:extLst>
          </p:cNvPr>
          <p:cNvSpPr txBox="1"/>
          <p:nvPr/>
        </p:nvSpPr>
        <p:spPr>
          <a:xfrm>
            <a:off x="557784" y="1920349"/>
            <a:ext cx="42611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ight &amp; Early" panose="03000600000000000000" pitchFamily="66" charset="0"/>
              </a:rPr>
              <a:t>movie day!</a:t>
            </a:r>
          </a:p>
          <a:p>
            <a:pPr algn="ctr"/>
            <a:endParaRPr lang="en-US" sz="3200" dirty="0">
              <a:latin typeface="Bright &amp; Early" panose="03000600000000000000" pitchFamily="66" charset="0"/>
            </a:endParaRPr>
          </a:p>
          <a:p>
            <a:endParaRPr lang="en-US" dirty="0">
              <a:latin typeface="Bright &amp; Early" panose="03000600000000000000" pitchFamily="66" charset="0"/>
            </a:endParaRPr>
          </a:p>
          <a:p>
            <a:endParaRPr lang="en-US" dirty="0">
              <a:latin typeface="Bright &amp; Early" panose="03000600000000000000" pitchFamily="66" charset="0"/>
            </a:endParaRPr>
          </a:p>
          <a:p>
            <a:endParaRPr lang="en-US" dirty="0">
              <a:latin typeface="Bright &amp; Early" panose="03000600000000000000" pitchFamily="66" charset="0"/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C1F88BD-BEC1-4EAE-A2FB-DCFEBE1C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91" y="2818790"/>
            <a:ext cx="2310757" cy="21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88AE-8DFE-4900-9595-E9B290AD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a ticket?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A6B5-B508-4C6E-AB8F-7104357806E2}"/>
              </a:ext>
            </a:extLst>
          </p:cNvPr>
          <p:cNvSpPr txBox="1"/>
          <p:nvPr/>
        </p:nvSpPr>
        <p:spPr>
          <a:xfrm>
            <a:off x="1563624" y="1837765"/>
            <a:ext cx="4325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ght &amp; Early" panose="03000600000000000000" pitchFamily="66" charset="0"/>
              </a:rPr>
              <a:t>If you are:</a:t>
            </a:r>
          </a:p>
          <a:p>
            <a:r>
              <a:rPr lang="en-US" sz="2800" dirty="0">
                <a:latin typeface="Bright &amp; Early" panose="03000600000000000000" pitchFamily="66" charset="0"/>
              </a:rPr>
              <a:t>Kind</a:t>
            </a:r>
          </a:p>
          <a:p>
            <a:r>
              <a:rPr lang="en-US" sz="2800" dirty="0">
                <a:latin typeface="Bright &amp; Early" panose="03000600000000000000" pitchFamily="66" charset="0"/>
              </a:rPr>
              <a:t>Safe</a:t>
            </a:r>
          </a:p>
          <a:p>
            <a:r>
              <a:rPr lang="en-US" sz="2800" dirty="0">
                <a:latin typeface="Bright &amp; Early" panose="03000600000000000000" pitchFamily="66" charset="0"/>
              </a:rPr>
              <a:t>Responsible</a:t>
            </a:r>
          </a:p>
          <a:p>
            <a:r>
              <a:rPr lang="en-US" sz="2800" dirty="0">
                <a:latin typeface="Bright &amp; Early" panose="03000600000000000000" pitchFamily="66" charset="0"/>
              </a:rPr>
              <a:t>Ready to learn</a:t>
            </a:r>
          </a:p>
          <a:p>
            <a:r>
              <a:rPr lang="en-US" sz="2800" dirty="0">
                <a:latin typeface="Bright &amp; Early" panose="03000600000000000000" pitchFamily="66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C1959-409B-4799-A055-0C2FB433936A}"/>
              </a:ext>
            </a:extLst>
          </p:cNvPr>
          <p:cNvSpPr txBox="1"/>
          <p:nvPr/>
        </p:nvSpPr>
        <p:spPr>
          <a:xfrm>
            <a:off x="6687312" y="1837765"/>
            <a:ext cx="3941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right &amp; Early" panose="03000600000000000000" pitchFamily="66" charset="0"/>
              </a:rPr>
              <a:t>Less than 3 minor infractions in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right &amp; Early" panose="03000600000000000000" pitchFamily="66" charset="0"/>
              </a:rPr>
              <a:t>No office referrals in march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right &amp; Early" panose="03000600000000000000" pitchFamily="66" charset="0"/>
              </a:rPr>
              <a:t>No cowboy cash needed to attend </a:t>
            </a:r>
            <a:r>
              <a:rPr lang="en-US" sz="2400" dirty="0">
                <a:latin typeface="Bright &amp; Early" panose="03000600000000000000" pitchFamily="66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Bright &amp; Early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0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1EB8-CE3A-4BC4-8B34-64BB28A4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Get that cowboy cash…</a:t>
            </a:r>
            <a:br>
              <a:rPr lang="en-US" dirty="0"/>
            </a:br>
            <a:r>
              <a:rPr lang="en-US" dirty="0"/>
              <a:t>save it for movie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C631A-306B-4B37-9CE3-C2DBA12582DE}"/>
              </a:ext>
            </a:extLst>
          </p:cNvPr>
          <p:cNvSpPr txBox="1"/>
          <p:nvPr/>
        </p:nvSpPr>
        <p:spPr>
          <a:xfrm>
            <a:off x="768096" y="1975104"/>
            <a:ext cx="2651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ght &amp; Early" panose="03000600000000000000" pitchFamily="66" charset="0"/>
              </a:rPr>
              <a:t>You will get to buy snacks</a:t>
            </a:r>
          </a:p>
          <a:p>
            <a:endParaRPr lang="en-US" sz="2400" dirty="0">
              <a:latin typeface="Bright &amp; Early" panose="03000600000000000000" pitchFamily="66" charset="0"/>
            </a:endParaRPr>
          </a:p>
          <a:p>
            <a:r>
              <a:rPr lang="en-US" sz="2400" dirty="0">
                <a:latin typeface="Bright &amp; Early" panose="03000600000000000000" pitchFamily="66" charset="0"/>
              </a:rPr>
              <a:t>$5.00 for each item</a:t>
            </a:r>
          </a:p>
          <a:p>
            <a:r>
              <a:rPr lang="en-US" sz="2400" dirty="0">
                <a:latin typeface="Bright &amp; Early" panose="03000600000000000000" pitchFamily="66" charset="0"/>
              </a:rPr>
              <a:t>*limit two items per student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1CC2E-4D5E-4664-996E-07D80628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9088">
            <a:off x="7443789" y="2391755"/>
            <a:ext cx="1501004" cy="165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313BC-2A0F-4932-9E6D-803EAB96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523" y="2368296"/>
            <a:ext cx="2104734" cy="2104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DC4ED-8713-4F57-866A-775527FD5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9561">
            <a:off x="9709023" y="2825038"/>
            <a:ext cx="1236345" cy="19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AAE666-D450-4D46-B3F5-E098145E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035AEC3B-8780-40F2-8E36-164A2910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4AA3E27-98A5-4774-AC72-D8E00FEC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9795977E-891E-4A10-B802-1E5BF364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B918539-48DD-4DE8-ABA3-5281D70C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0AB3BB71-4233-49EC-85FA-3CBE6B7C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16A40-8331-4403-A4B7-39465765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/>
              <a:t>Cowboy pride march celebration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95D3C-67D2-44A9-9A12-9A6E19F94E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216" r="247"/>
          <a:stretch/>
        </p:blipFill>
        <p:spPr>
          <a:xfrm rot="21420000">
            <a:off x="-118586" y="345330"/>
            <a:ext cx="4633277" cy="4410442"/>
          </a:xfrm>
          <a:custGeom>
            <a:avLst/>
            <a:gdLst>
              <a:gd name="connsiteX0" fmla="*/ 4633277 w 4633277"/>
              <a:gd name="connsiteY0" fmla="*/ 0 h 4410442"/>
              <a:gd name="connsiteX1" fmla="*/ 4633277 w 4633277"/>
              <a:gd name="connsiteY1" fmla="*/ 4410442 h 4410442"/>
              <a:gd name="connsiteX2" fmla="*/ 0 w 4633277"/>
              <a:gd name="connsiteY2" fmla="*/ 4410442 h 4410442"/>
              <a:gd name="connsiteX3" fmla="*/ 231142 w 4633277"/>
              <a:gd name="connsiteY3" fmla="*/ 0 h 4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86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301</TotalTime>
  <Words>407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Bright &amp; Early</vt:lpstr>
      <vt:lpstr>Calibri</vt:lpstr>
      <vt:lpstr>Impact</vt:lpstr>
      <vt:lpstr>Wingdings</vt:lpstr>
      <vt:lpstr>Main Event</vt:lpstr>
      <vt:lpstr>Cowboy pride </vt:lpstr>
      <vt:lpstr>Be kind </vt:lpstr>
      <vt:lpstr>Be safe</vt:lpstr>
      <vt:lpstr>Be responsible</vt:lpstr>
      <vt:lpstr>Be ready to learn</vt:lpstr>
      <vt:lpstr>March cowboy celebration</vt:lpstr>
      <vt:lpstr>How do I get a ticket?</vt:lpstr>
      <vt:lpstr>Get that cowboy cash… save it for movie day!</vt:lpstr>
      <vt:lpstr>Cowboy pride march celebration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Cowboy pride</dc:title>
  <dc:creator>Patricia Cummins</dc:creator>
  <cp:lastModifiedBy>Patricia Cummins</cp:lastModifiedBy>
  <cp:revision>7</cp:revision>
  <dcterms:created xsi:type="dcterms:W3CDTF">2019-03-01T16:02:31Z</dcterms:created>
  <dcterms:modified xsi:type="dcterms:W3CDTF">2019-03-04T14:18:35Z</dcterms:modified>
</cp:coreProperties>
</file>